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70" r:id="rId3"/>
    <p:sldId id="269" r:id="rId4"/>
    <p:sldId id="263" r:id="rId5"/>
    <p:sldId id="280" r:id="rId6"/>
    <p:sldId id="271" r:id="rId7"/>
    <p:sldId id="264" r:id="rId8"/>
    <p:sldId id="259" r:id="rId9"/>
    <p:sldId id="258" r:id="rId10"/>
    <p:sldId id="261" r:id="rId11"/>
    <p:sldId id="260" r:id="rId12"/>
    <p:sldId id="262" r:id="rId13"/>
    <p:sldId id="277"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94660"/>
  </p:normalViewPr>
  <p:slideViewPr>
    <p:cSldViewPr snapToGrid="0">
      <p:cViewPr varScale="1">
        <p:scale>
          <a:sx n="71" d="100"/>
          <a:sy n="71" d="100"/>
        </p:scale>
        <p:origin x="9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D:\IITG_STUDY\Rishikesh_bhartisir\sowcover-kolahoi.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NDSI1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
          </c:tx>
          <c:spPr>
            <a:ln w="19050" cap="rnd">
              <a:solidFill>
                <a:schemeClr val="accent1"/>
              </a:solidFill>
              <a:round/>
            </a:ln>
            <a:effectLst/>
          </c:spPr>
          <c:marker>
            <c:symbol val="circle"/>
            <c:size val="5"/>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XLSTAT_20240503_151502_1_HID!$A$1:$A$31</c:f>
              <c:numCache>
                <c:formatCode>General</c:formatCode>
                <c:ptCount val="31"/>
                <c:pt idx="0">
                  <c:v>1991</c:v>
                </c:pt>
                <c:pt idx="1">
                  <c:v>1992</c:v>
                </c:pt>
                <c:pt idx="2">
                  <c:v>1993</c:v>
                </c:pt>
                <c:pt idx="3">
                  <c:v>1994</c:v>
                </c:pt>
                <c:pt idx="4">
                  <c:v>1996</c:v>
                </c:pt>
                <c:pt idx="5">
                  <c:v>1997</c:v>
                </c:pt>
                <c:pt idx="6">
                  <c:v>1998</c:v>
                </c:pt>
                <c:pt idx="7">
                  <c:v>2000</c:v>
                </c:pt>
                <c:pt idx="8">
                  <c:v>2001</c:v>
                </c:pt>
                <c:pt idx="9">
                  <c:v>2002</c:v>
                </c:pt>
                <c:pt idx="10">
                  <c:v>2003</c:v>
                </c:pt>
                <c:pt idx="11">
                  <c:v>2004</c:v>
                </c:pt>
                <c:pt idx="12">
                  <c:v>2005</c:v>
                </c:pt>
                <c:pt idx="13">
                  <c:v>2006</c:v>
                </c:pt>
                <c:pt idx="14">
                  <c:v>2007</c:v>
                </c:pt>
                <c:pt idx="15">
                  <c:v>2008</c:v>
                </c:pt>
                <c:pt idx="16">
                  <c:v>2009</c:v>
                </c:pt>
                <c:pt idx="17">
                  <c:v>2010</c:v>
                </c:pt>
                <c:pt idx="18">
                  <c:v>2011</c:v>
                </c:pt>
                <c:pt idx="19">
                  <c:v>2012</c:v>
                </c:pt>
                <c:pt idx="20">
                  <c:v>2013</c:v>
                </c:pt>
                <c:pt idx="21">
                  <c:v>2014</c:v>
                </c:pt>
                <c:pt idx="22">
                  <c:v>2015</c:v>
                </c:pt>
                <c:pt idx="23">
                  <c:v>2016</c:v>
                </c:pt>
                <c:pt idx="24">
                  <c:v>2017</c:v>
                </c:pt>
                <c:pt idx="25">
                  <c:v>2018</c:v>
                </c:pt>
                <c:pt idx="26">
                  <c:v>2019</c:v>
                </c:pt>
                <c:pt idx="27">
                  <c:v>2020</c:v>
                </c:pt>
                <c:pt idx="28">
                  <c:v>2021</c:v>
                </c:pt>
                <c:pt idx="29">
                  <c:v>2022</c:v>
                </c:pt>
                <c:pt idx="30">
                  <c:v>2023</c:v>
                </c:pt>
              </c:numCache>
            </c:numRef>
          </c:xVal>
          <c:yVal>
            <c:numRef>
              <c:f>XLSTAT_20240503_151502_1_HID!$B$1:$B$31</c:f>
              <c:numCache>
                <c:formatCode>0</c:formatCode>
                <c:ptCount val="31"/>
                <c:pt idx="0">
                  <c:v>0.78400000000000003</c:v>
                </c:pt>
                <c:pt idx="1">
                  <c:v>0.73099999999999998</c:v>
                </c:pt>
                <c:pt idx="2">
                  <c:v>0.72499999999999998</c:v>
                </c:pt>
                <c:pt idx="3">
                  <c:v>0.75700000000000001</c:v>
                </c:pt>
                <c:pt idx="4">
                  <c:v>0.747</c:v>
                </c:pt>
                <c:pt idx="5">
                  <c:v>-9.6000000000000002E-2</c:v>
                </c:pt>
                <c:pt idx="6">
                  <c:v>0.68300000000000005</c:v>
                </c:pt>
                <c:pt idx="7">
                  <c:v>-0.187</c:v>
                </c:pt>
                <c:pt idx="8">
                  <c:v>0.73399999999999999</c:v>
                </c:pt>
                <c:pt idx="9">
                  <c:v>0.76200000000000001</c:v>
                </c:pt>
                <c:pt idx="10">
                  <c:v>0.68100000000000005</c:v>
                </c:pt>
                <c:pt idx="11">
                  <c:v>0.42499999999999999</c:v>
                </c:pt>
                <c:pt idx="12">
                  <c:v>0.65300000000000002</c:v>
                </c:pt>
                <c:pt idx="13">
                  <c:v>0.54500000000000004</c:v>
                </c:pt>
                <c:pt idx="14">
                  <c:v>0.377</c:v>
                </c:pt>
                <c:pt idx="15">
                  <c:v>0.15</c:v>
                </c:pt>
                <c:pt idx="16">
                  <c:v>0.63500000000000001</c:v>
                </c:pt>
                <c:pt idx="17">
                  <c:v>0.58599999999999997</c:v>
                </c:pt>
                <c:pt idx="18">
                  <c:v>0.76600000000000001</c:v>
                </c:pt>
                <c:pt idx="19">
                  <c:v>0.46</c:v>
                </c:pt>
                <c:pt idx="20">
                  <c:v>0.56100000000000005</c:v>
                </c:pt>
                <c:pt idx="21">
                  <c:v>0.32700000000000001</c:v>
                </c:pt>
                <c:pt idx="22">
                  <c:v>0.76900000000000002</c:v>
                </c:pt>
                <c:pt idx="23">
                  <c:v>0.23100000000000001</c:v>
                </c:pt>
                <c:pt idx="24">
                  <c:v>0.29799999999999999</c:v>
                </c:pt>
                <c:pt idx="25">
                  <c:v>0.752</c:v>
                </c:pt>
                <c:pt idx="26">
                  <c:v>0.64700000000000002</c:v>
                </c:pt>
                <c:pt idx="27">
                  <c:v>0.71599999999999997</c:v>
                </c:pt>
                <c:pt idx="28">
                  <c:v>0.748</c:v>
                </c:pt>
                <c:pt idx="29">
                  <c:v>0.79900000000000004</c:v>
                </c:pt>
                <c:pt idx="30">
                  <c:v>0.58399999999999996</c:v>
                </c:pt>
              </c:numCache>
            </c:numRef>
          </c:yVal>
          <c:smooth val="0"/>
          <c:extLst>
            <c:ext xmlns:c16="http://schemas.microsoft.com/office/drawing/2014/chart" uri="{C3380CC4-5D6E-409C-BE32-E72D297353CC}">
              <c16:uniqueId val="{00000000-FFAF-4865-98F2-E84160F725BA}"/>
            </c:ext>
          </c:extLst>
        </c:ser>
        <c:ser>
          <c:idx val="1"/>
          <c:order val="1"/>
          <c:tx>
            <c:v>Sen's slope</c:v>
          </c:tx>
          <c:spPr>
            <a:ln w="19050"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Lit>
              <c:formatCode>General</c:formatCode>
              <c:ptCount val="2"/>
              <c:pt idx="0">
                <c:v>1991</c:v>
              </c:pt>
              <c:pt idx="1">
                <c:v>2023</c:v>
              </c:pt>
            </c:numLit>
          </c:xVal>
          <c:yVal>
            <c:numLit>
              <c:formatCode>General</c:formatCode>
              <c:ptCount val="2"/>
              <c:pt idx="0">
                <c:v>0.69115384615384656</c:v>
              </c:pt>
              <c:pt idx="1">
                <c:v>0.64069230769230812</c:v>
              </c:pt>
            </c:numLit>
          </c:yVal>
          <c:smooth val="0"/>
          <c:extLst>
            <c:ext xmlns:c16="http://schemas.microsoft.com/office/drawing/2014/chart" uri="{C3380CC4-5D6E-409C-BE32-E72D297353CC}">
              <c16:uniqueId val="{00000001-FFAF-4865-98F2-E84160F725BA}"/>
            </c:ext>
          </c:extLst>
        </c:ser>
        <c:dLbls>
          <c:dLblPos val="t"/>
          <c:showLegendKey val="0"/>
          <c:showVal val="1"/>
          <c:showCatName val="0"/>
          <c:showSerName val="0"/>
          <c:showPercent val="0"/>
          <c:showBubbleSize val="0"/>
        </c:dLbls>
        <c:axId val="946835135"/>
        <c:axId val="946833695"/>
      </c:scatterChart>
      <c:valAx>
        <c:axId val="946835135"/>
        <c:scaling>
          <c:orientation val="minMax"/>
          <c:max val="2023"/>
          <c:min val="199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25000"/>
                <a:lumOff val="7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833695"/>
        <c:crosses val="autoZero"/>
        <c:crossBetween val="midCat"/>
        <c:majorUnit val="5"/>
      </c:valAx>
      <c:valAx>
        <c:axId val="9468336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NDSI1</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835135"/>
        <c:crosses val="autoZero"/>
        <c:crossBetween val="midCat"/>
      </c:valAx>
      <c:spPr>
        <a:noFill/>
        <a:ln>
          <a:noFill/>
        </a:ln>
        <a:effectLst/>
      </c:spPr>
    </c:plotArea>
    <c:legend>
      <c:legendPos val="b"/>
      <c:legendEntry>
        <c:idx val="0"/>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0397CF-B2FA-4B5B-9879-88F7AC112157}" type="datetimeFigureOut">
              <a:rPr lang="en-IN" smtClean="0"/>
              <a:t>05-09-2024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3E407-E7D5-4222-A961-A523FB827751}" type="slidenum">
              <a:rPr lang="en-IN" smtClean="0"/>
              <a:t>‹#›</a:t>
            </a:fld>
            <a:endParaRPr lang="en-IN"/>
          </a:p>
        </p:txBody>
      </p:sp>
    </p:spTree>
    <p:extLst>
      <p:ext uri="{BB962C8B-B14F-4D97-AF65-F5344CB8AC3E}">
        <p14:creationId xmlns:p14="http://schemas.microsoft.com/office/powerpoint/2010/main" val="27030307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BC2D5-F9C8-51D3-3F3C-35FE5D175F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25DD694-B272-80B0-7C07-75AD9C18F4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6027CE1-51D3-ED10-086A-90A92F0B6738}"/>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819696CE-F5DA-9320-15DF-1ABACEC052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55FC5F-4F53-C985-CE67-F4DF88595E7C}"/>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128729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C784C-B847-3430-4418-F851B708ADA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8EA70F-9F28-6914-EEFD-A29C00707A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48195C-3D38-2F52-0CB3-9F8B81FAB55E}"/>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88130218-A798-EC65-1456-BA35476F84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3CE7C7-2825-C9F3-E1ED-2AAFCE97D0D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356645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09C496-82D7-70EC-C666-4E371258A5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05C0F3B-8543-4709-57A6-87E3B1CDB2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E199F9-864C-A078-06F6-37F62EF75740}"/>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2FF1EDA7-5F42-62CD-D8A8-34E179E9E5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B117B1-9617-71BC-9B6D-11641BAC2AC8}"/>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5696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B7EB4-D867-1651-B973-1E055BF5BDA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295834-8FE8-8FF2-2626-572C98A663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002ED8-88AA-837C-DFDB-556F645C81DF}"/>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F6D0AE47-9F3A-9E61-28D1-28A3A0EBD7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77C971-B26C-BAF0-619B-E54C41ED7761}"/>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760472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7F7BF-0BFA-37CD-5E85-410F30702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7C96C80-D302-582F-95B8-7698F202D67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104A2F-55AC-D5A8-53FE-0951FC28DA36}"/>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70478E13-32AB-D617-274E-1ECCC3150B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535820-44EB-7FB6-3D2B-2514DE48A72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131829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6B65-B638-DEDC-7881-7048F896566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4BF80C9-2E8C-A0AE-9A40-4C8DA9905B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061716B-B441-8CE8-FE19-1745D34801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18D7D46-554A-A5DA-D8A6-C8C8C3827E08}"/>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6" name="Footer Placeholder 5">
            <a:extLst>
              <a:ext uri="{FF2B5EF4-FFF2-40B4-BE49-F238E27FC236}">
                <a16:creationId xmlns:a16="http://schemas.microsoft.com/office/drawing/2014/main" id="{E580B8BF-AA1C-1021-D9C5-3FDF4FCE11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D0AD303-BEEC-BBE9-1240-853EFF71484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851806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4204-1975-8F37-B128-047C3702348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695D31-5ADE-24FF-FA61-97957ADC25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32C42E-3BD7-F806-52CD-B779BDBD45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0C5B0AE-ACBE-03D3-7E77-646896D762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745006-03BB-A2FA-9625-B5D170EEA4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A8E6366-7B72-7FE3-0A3E-227E25E41603}"/>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8" name="Footer Placeholder 7">
            <a:extLst>
              <a:ext uri="{FF2B5EF4-FFF2-40B4-BE49-F238E27FC236}">
                <a16:creationId xmlns:a16="http://schemas.microsoft.com/office/drawing/2014/main" id="{D4C1DFF1-0AD1-6BD5-D8CC-13213D4CA27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B13AAFB-9188-78BC-17E0-EC87ACC186F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4023294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61172-536D-6786-7521-754878F62EC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68BAB88-A642-2576-84AB-216AA75C3071}"/>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4" name="Footer Placeholder 3">
            <a:extLst>
              <a:ext uri="{FF2B5EF4-FFF2-40B4-BE49-F238E27FC236}">
                <a16:creationId xmlns:a16="http://schemas.microsoft.com/office/drawing/2014/main" id="{6D318ACC-74C6-D672-64FB-1D494D9FE24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90F349B-FEE0-2D14-869A-717B823D59F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1138928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0B2B43-6462-838F-E085-6FD31E32EAB3}"/>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3" name="Footer Placeholder 2">
            <a:extLst>
              <a:ext uri="{FF2B5EF4-FFF2-40B4-BE49-F238E27FC236}">
                <a16:creationId xmlns:a16="http://schemas.microsoft.com/office/drawing/2014/main" id="{EE89DDA1-9993-26C2-9F9B-4876E60FB5B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C499346-4A2E-7071-FFD9-CAD215370DC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54296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057B7-0D36-E1F4-8CD7-1483D3C650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5DCC9B9-22C2-C182-C750-9738819E41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3C114A1-980D-9298-E353-5F10D3B4BD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DB9D10-1234-7585-D5B8-1E36524E2958}"/>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6" name="Footer Placeholder 5">
            <a:extLst>
              <a:ext uri="{FF2B5EF4-FFF2-40B4-BE49-F238E27FC236}">
                <a16:creationId xmlns:a16="http://schemas.microsoft.com/office/drawing/2014/main" id="{5322E84A-A021-5094-4184-3FAEC0047B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AD9927-8CDF-531C-FC4C-FAFDC00314DA}"/>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1345048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172B2-AAB3-9EA5-C4FB-F1BCCF1C23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B8B807F-1472-FC53-CD55-BE6CBFF4EB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6F9E2B-6C5C-4741-4970-9CC4FE3BB8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FB2B24-7D6F-AB8D-6BBA-10F94DAE1CC7}"/>
              </a:ext>
            </a:extLst>
          </p:cNvPr>
          <p:cNvSpPr>
            <a:spLocks noGrp="1"/>
          </p:cNvSpPr>
          <p:nvPr>
            <p:ph type="dt" sz="half" idx="10"/>
          </p:nvPr>
        </p:nvSpPr>
        <p:spPr/>
        <p:txBody>
          <a:bodyPr/>
          <a:lstStyle/>
          <a:p>
            <a:fld id="{BF63BD99-1550-4193-8E43-6E1E49F2C2FD}" type="datetimeFigureOut">
              <a:rPr lang="en-IN" smtClean="0"/>
              <a:t>05-09-2024</a:t>
            </a:fld>
            <a:endParaRPr lang="en-IN"/>
          </a:p>
        </p:txBody>
      </p:sp>
      <p:sp>
        <p:nvSpPr>
          <p:cNvPr id="6" name="Footer Placeholder 5">
            <a:extLst>
              <a:ext uri="{FF2B5EF4-FFF2-40B4-BE49-F238E27FC236}">
                <a16:creationId xmlns:a16="http://schemas.microsoft.com/office/drawing/2014/main" id="{17562A20-D310-D519-6EED-5A6786BEF3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78ECA6-ADDF-A5E6-A06B-899B551D2343}"/>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312519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CAA21F-0707-2E6C-46B9-ED1B67D932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6DE211-1437-14B0-DD3F-8A76A80F03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31941F-BDF5-AB3B-3F34-8A8D190EB8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F63BD99-1550-4193-8E43-6E1E49F2C2FD}" type="datetimeFigureOut">
              <a:rPr lang="en-IN" smtClean="0"/>
              <a:t>05-09-2024</a:t>
            </a:fld>
            <a:endParaRPr lang="en-IN"/>
          </a:p>
        </p:txBody>
      </p:sp>
      <p:sp>
        <p:nvSpPr>
          <p:cNvPr id="5" name="Footer Placeholder 4">
            <a:extLst>
              <a:ext uri="{FF2B5EF4-FFF2-40B4-BE49-F238E27FC236}">
                <a16:creationId xmlns:a16="http://schemas.microsoft.com/office/drawing/2014/main" id="{D921F021-77D6-1B76-7145-9548CEEE7C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94651484-A030-50CB-8385-2379C3662D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80FD78F-D1E6-4CB6-AEE7-A42A5A2D330E}" type="slidenum">
              <a:rPr lang="en-IN" smtClean="0"/>
              <a:t>‹#›</a:t>
            </a:fld>
            <a:endParaRPr lang="en-IN"/>
          </a:p>
        </p:txBody>
      </p:sp>
    </p:spTree>
    <p:extLst>
      <p:ext uri="{BB962C8B-B14F-4D97-AF65-F5344CB8AC3E}">
        <p14:creationId xmlns:p14="http://schemas.microsoft.com/office/powerpoint/2010/main" val="3289879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3" name="Title 1"/>
          <p:cNvSpPr txBox="1">
            <a:spLocks/>
          </p:cNvSpPr>
          <p:nvPr/>
        </p:nvSpPr>
        <p:spPr>
          <a:xfrm>
            <a:off x="848115" y="-55358"/>
            <a:ext cx="10495769" cy="3577815"/>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lnSpc>
                <a:spcPct val="150000"/>
              </a:lnSpc>
            </a:pPr>
            <a:r>
              <a:rPr lang="en-IN" sz="3200" b="1" dirty="0">
                <a:latin typeface="Times New Roman" panose="02020603050405020304" pitchFamily="18" charset="0"/>
                <a:cs typeface="Times New Roman" panose="02020603050405020304" pitchFamily="18" charset="0"/>
              </a:rPr>
              <a:t>SNOW COVER MAPPING OF KOLAHOI GLACIER. </a:t>
            </a:r>
          </a:p>
          <a:p>
            <a:pPr algn="ctr">
              <a:lnSpc>
                <a:spcPct val="150000"/>
              </a:lnSpc>
            </a:pPr>
            <a:r>
              <a:rPr lang="en-IN" sz="3200" b="1" dirty="0">
                <a:latin typeface="Times New Roman" panose="02020603050405020304" pitchFamily="18" charset="0"/>
                <a:cs typeface="Times New Roman" panose="02020603050405020304" pitchFamily="18" charset="0"/>
              </a:rPr>
              <a:t>CE-594</a:t>
            </a:r>
          </a:p>
          <a:p>
            <a:pPr algn="ctr">
              <a:lnSpc>
                <a:spcPct val="100000"/>
              </a:lnSpc>
            </a:pPr>
            <a:br>
              <a:rPr lang="en-IN" sz="2800" b="1" dirty="0">
                <a:latin typeface="Times New Roman" panose="02020603050405020304" pitchFamily="18" charset="0"/>
                <a:cs typeface="Times New Roman" panose="02020603050405020304" pitchFamily="18" charset="0"/>
              </a:rPr>
            </a:br>
            <a:endParaRPr lang="en-IN" sz="2800" b="1" dirty="0">
              <a:latin typeface="Times New Roman" panose="02020603050405020304" pitchFamily="18" charset="0"/>
              <a:cs typeface="Times New Roman" panose="02020603050405020304" pitchFamily="18" charset="0"/>
            </a:endParaRPr>
          </a:p>
        </p:txBody>
      </p:sp>
      <p:sp>
        <p:nvSpPr>
          <p:cNvPr id="4" name="Subtitle 2"/>
          <p:cNvSpPr txBox="1">
            <a:spLocks/>
          </p:cNvSpPr>
          <p:nvPr/>
        </p:nvSpPr>
        <p:spPr>
          <a:xfrm>
            <a:off x="590550" y="1733550"/>
            <a:ext cx="11001375" cy="4882403"/>
          </a:xfrm>
          <a:prstGeom prst="rect">
            <a:avLst/>
          </a:prstGeom>
        </p:spPr>
        <p:txBody>
          <a:bodyPr>
            <a:normAutofit fontScale="2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dirty="0"/>
          </a:p>
          <a:p>
            <a:endParaRPr lang="en-IN" dirty="0"/>
          </a:p>
          <a:p>
            <a:endParaRPr lang="en-IN" dirty="0"/>
          </a:p>
          <a:p>
            <a:endParaRPr lang="en-IN" dirty="0"/>
          </a:p>
          <a:p>
            <a:endParaRPr lang="en-IN" sz="2000" b="1" dirty="0"/>
          </a:p>
          <a:p>
            <a:endParaRPr lang="en-IN" sz="2000" b="1" dirty="0"/>
          </a:p>
          <a:p>
            <a:endParaRPr lang="en-IN" sz="2000" b="1" dirty="0"/>
          </a:p>
          <a:p>
            <a:endParaRPr lang="en-IN" sz="2000" b="1" dirty="0"/>
          </a:p>
          <a:p>
            <a:r>
              <a:rPr lang="en-IN" sz="2000" b="1" dirty="0"/>
              <a:t>					</a:t>
            </a:r>
          </a:p>
          <a:p>
            <a:r>
              <a:rPr lang="en-IN" sz="2000" b="1" dirty="0"/>
              <a:t>					</a:t>
            </a:r>
          </a:p>
          <a:p>
            <a:r>
              <a:rPr lang="en-IN" sz="2000" b="1" dirty="0"/>
              <a:t>				</a:t>
            </a:r>
          </a:p>
          <a:p>
            <a:r>
              <a:rPr lang="en-IN" sz="2000" b="1" dirty="0"/>
              <a:t>					</a:t>
            </a:r>
            <a:endParaRPr lang="en-IN" sz="1600" b="1" dirty="0"/>
          </a:p>
          <a:p>
            <a:pPr>
              <a:spcBef>
                <a:spcPts val="400"/>
              </a:spcBef>
            </a:pPr>
            <a:r>
              <a:rPr lang="en-IN" b="1" dirty="0"/>
              <a:t>				  	                  </a:t>
            </a:r>
            <a:r>
              <a:rPr lang="en-IN" dirty="0"/>
              <a:t>  </a:t>
            </a:r>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sz="3400" dirty="0"/>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r>
              <a:rPr lang="en-IN" sz="7400" dirty="0">
                <a:latin typeface="Times New Roman" panose="02020603050405020304" pitchFamily="18" charset="0"/>
                <a:cs typeface="Times New Roman" panose="02020603050405020304" pitchFamily="18" charset="0"/>
              </a:rPr>
              <a:t>Presented By</a:t>
            </a:r>
          </a:p>
          <a:p>
            <a:pPr algn="ctr">
              <a:spcBef>
                <a:spcPts val="400"/>
              </a:spcBef>
            </a:pPr>
            <a:endParaRPr lang="en-IN" sz="5500" b="1" dirty="0">
              <a:latin typeface="Times New Roman" panose="02020603050405020304" pitchFamily="18" charset="0"/>
              <a:cs typeface="Times New Roman" panose="02020603050405020304" pitchFamily="18" charset="0"/>
            </a:endParaRPr>
          </a:p>
          <a:p>
            <a:pPr algn="ctr">
              <a:spcBef>
                <a:spcPts val="400"/>
              </a:spcBef>
            </a:pPr>
            <a:r>
              <a:rPr lang="en-IN" sz="9600" dirty="0">
                <a:latin typeface="Times New Roman" panose="02020603050405020304" pitchFamily="18" charset="0"/>
                <a:cs typeface="Times New Roman" panose="02020603050405020304" pitchFamily="18" charset="0"/>
              </a:rPr>
              <a:t>Waquar Ul Islam</a:t>
            </a:r>
          </a:p>
          <a:p>
            <a:pPr algn="ctr">
              <a:spcBef>
                <a:spcPts val="600"/>
              </a:spcBef>
            </a:pPr>
            <a:r>
              <a:rPr lang="en-IN" sz="9600" dirty="0">
                <a:latin typeface="Times New Roman" panose="02020603050405020304" pitchFamily="18" charset="0"/>
                <a:cs typeface="Times New Roman" panose="02020603050405020304" pitchFamily="18" charset="0"/>
              </a:rPr>
              <a:t>ROLL NO-234357003</a:t>
            </a:r>
          </a:p>
          <a:p>
            <a:pPr algn="ctr">
              <a:spcBef>
                <a:spcPts val="600"/>
              </a:spcBef>
            </a:pPr>
            <a:endParaRPr lang="en-IN" sz="3400" b="1" dirty="0"/>
          </a:p>
          <a:p>
            <a:pPr>
              <a:spcBef>
                <a:spcPts val="600"/>
              </a:spcBef>
            </a:pPr>
            <a:r>
              <a:rPr lang="en-IN" dirty="0"/>
              <a:t>				</a:t>
            </a:r>
          </a:p>
          <a:p>
            <a:endParaRPr lang="en-IN" sz="2000" b="1" dirty="0"/>
          </a:p>
        </p:txBody>
      </p:sp>
      <p:sp>
        <p:nvSpPr>
          <p:cNvPr id="7" name="Rectangle 6"/>
          <p:cNvSpPr/>
          <p:nvPr/>
        </p:nvSpPr>
        <p:spPr>
          <a:xfrm>
            <a:off x="2892447" y="4325534"/>
            <a:ext cx="6096000" cy="307777"/>
          </a:xfrm>
          <a:prstGeom prst="rect">
            <a:avLst/>
          </a:prstGeom>
        </p:spPr>
        <p:txBody>
          <a:bodyPr>
            <a:spAutoFit/>
          </a:bodyPr>
          <a:lstStyle/>
          <a:p>
            <a:pPr algn="ct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INDIAN INSTITUTE OF </a:t>
            </a:r>
            <a:r>
              <a:rPr lang="en-IN" sz="1400" b="1" dirty="0">
                <a:latin typeface="Times New Roman" panose="02020603050405020304" pitchFamily="18" charset="0"/>
                <a:ea typeface="Times New Roman" panose="02020603050405020304" pitchFamily="18" charset="0"/>
                <a:cs typeface="Times New Roman" panose="02020603050405020304" pitchFamily="18" charset="0"/>
              </a:rPr>
              <a:t>TECHNOLOGY</a:t>
            </a: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 GUWAHATI</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8" name="Picture 7" descr="A logo with a symbol in the middle&#10;&#10;Description automatically generated">
            <a:extLst>
              <a:ext uri="{FF2B5EF4-FFF2-40B4-BE49-F238E27FC236}">
                <a16:creationId xmlns:a16="http://schemas.microsoft.com/office/drawing/2014/main" id="{B1A4561E-5098-7214-DDDA-7AC7907565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8398" y="2111868"/>
            <a:ext cx="2143125" cy="21431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249E4F-93F6-FFB6-40C8-15A24F0CAFCF}"/>
              </a:ext>
            </a:extLst>
          </p:cNvPr>
          <p:cNvSpPr>
            <a:spLocks noGrp="1"/>
          </p:cNvSpPr>
          <p:nvPr>
            <p:ph type="title"/>
          </p:nvPr>
        </p:nvSpPr>
        <p:spPr>
          <a:xfrm>
            <a:off x="838200" y="184805"/>
            <a:ext cx="10515600" cy="1505883"/>
          </a:xfrm>
        </p:spPr>
        <p:txBody>
          <a:bodyPr anchor="ctr">
            <a:normAutofit/>
          </a:bodyPr>
          <a:lstStyle/>
          <a:p>
            <a:r>
              <a:rPr lang="en-IN" b="1" u="sng" dirty="0">
                <a:latin typeface="Times New Roman" panose="02020603050405020304" pitchFamily="18" charset="0"/>
                <a:cs typeface="Times New Roman" panose="02020603050405020304" pitchFamily="18" charset="0"/>
              </a:rPr>
              <a:t>SNOW COVER</a:t>
            </a:r>
            <a:br>
              <a:rPr lang="en-IN" sz="4800" dirty="0"/>
            </a:br>
            <a:endParaRPr lang="en-IN" sz="4800" dirty="0"/>
          </a:p>
        </p:txBody>
      </p:sp>
      <p:graphicFrame>
        <p:nvGraphicFramePr>
          <p:cNvPr id="3" name="Chart 2">
            <a:extLst>
              <a:ext uri="{FF2B5EF4-FFF2-40B4-BE49-F238E27FC236}">
                <a16:creationId xmlns:a16="http://schemas.microsoft.com/office/drawing/2014/main" id="{49F2E65C-D8EF-D16C-EBB5-6C00DF3B094E}"/>
              </a:ext>
            </a:extLst>
          </p:cNvPr>
          <p:cNvGraphicFramePr>
            <a:graphicFrameLocks/>
          </p:cNvGraphicFramePr>
          <p:nvPr>
            <p:extLst>
              <p:ext uri="{D42A27DB-BD31-4B8C-83A1-F6EECF244321}">
                <p14:modId xmlns:p14="http://schemas.microsoft.com/office/powerpoint/2010/main" val="1085296891"/>
              </p:ext>
            </p:extLst>
          </p:nvPr>
        </p:nvGraphicFramePr>
        <p:xfrm>
          <a:off x="591065" y="1301729"/>
          <a:ext cx="10512547" cy="44503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61928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TextBox 1">
            <a:extLst>
              <a:ext uri="{FF2B5EF4-FFF2-40B4-BE49-F238E27FC236}">
                <a16:creationId xmlns:a16="http://schemas.microsoft.com/office/drawing/2014/main" id="{5E072798-09B7-EDA0-6F85-C0053E32626B}"/>
              </a:ext>
            </a:extLst>
          </p:cNvPr>
          <p:cNvSpPr txBox="1"/>
          <p:nvPr/>
        </p:nvSpPr>
        <p:spPr>
          <a:xfrm>
            <a:off x="362990" y="23670"/>
            <a:ext cx="5262557" cy="660400"/>
          </a:xfrm>
          <a:prstGeom prst="rect">
            <a:avLst/>
          </a:prstGeom>
        </p:spPr>
        <p:txBody>
          <a:bodyPr/>
          <a:lstStyle/>
          <a:p>
            <a:r>
              <a:rPr sz="4400" b="1" u="sng" dirty="0">
                <a:solidFill>
                  <a:srgbClr val="000000"/>
                </a:solidFill>
                <a:latin typeface="Times New Roman" panose="02020603050405020304" pitchFamily="18" charset="0"/>
                <a:cs typeface="Times New Roman" panose="02020603050405020304" pitchFamily="18" charset="0"/>
              </a:rPr>
              <a:t>Summary statistics</a:t>
            </a:r>
          </a:p>
        </p:txBody>
      </p:sp>
      <p:graphicFrame>
        <p:nvGraphicFramePr>
          <p:cNvPr id="3" name="Table Table 1">
            <a:extLst>
              <a:ext uri="{FF2B5EF4-FFF2-40B4-BE49-F238E27FC236}">
                <a16:creationId xmlns:a16="http://schemas.microsoft.com/office/drawing/2014/main" id="{66342CF7-2F4C-6D0D-4E16-C7AA9A228FA6}"/>
              </a:ext>
            </a:extLst>
          </p:cNvPr>
          <p:cNvGraphicFramePr>
            <a:graphicFrameLocks noGrp="1"/>
          </p:cNvGraphicFramePr>
          <p:nvPr>
            <p:extLst>
              <p:ext uri="{D42A27DB-BD31-4B8C-83A1-F6EECF244321}">
                <p14:modId xmlns:p14="http://schemas.microsoft.com/office/powerpoint/2010/main" val="3199100897"/>
              </p:ext>
            </p:extLst>
          </p:nvPr>
        </p:nvGraphicFramePr>
        <p:xfrm>
          <a:off x="600000" y="1110400"/>
          <a:ext cx="6248300" cy="1238860"/>
        </p:xfrm>
        <a:graphic>
          <a:graphicData uri="http://schemas.openxmlformats.org/drawingml/2006/table">
            <a:tbl>
              <a:tblPr/>
              <a:tblGrid>
                <a:gridCol w="620700">
                  <a:extLst>
                    <a:ext uri="{9D8B030D-6E8A-4147-A177-3AD203B41FA5}">
                      <a16:colId xmlns:a16="http://schemas.microsoft.com/office/drawing/2014/main" val="197313279"/>
                    </a:ext>
                  </a:extLst>
                </a:gridCol>
                <a:gridCol w="887400">
                  <a:extLst>
                    <a:ext uri="{9D8B030D-6E8A-4147-A177-3AD203B41FA5}">
                      <a16:colId xmlns:a16="http://schemas.microsoft.com/office/drawing/2014/main" val="4136401407"/>
                    </a:ext>
                  </a:extLst>
                </a:gridCol>
                <a:gridCol w="1128700">
                  <a:extLst>
                    <a:ext uri="{9D8B030D-6E8A-4147-A177-3AD203B41FA5}">
                      <a16:colId xmlns:a16="http://schemas.microsoft.com/office/drawing/2014/main" val="3190379775"/>
                    </a:ext>
                  </a:extLst>
                </a:gridCol>
                <a:gridCol w="849300">
                  <a:extLst>
                    <a:ext uri="{9D8B030D-6E8A-4147-A177-3AD203B41FA5}">
                      <a16:colId xmlns:a16="http://schemas.microsoft.com/office/drawing/2014/main" val="592823295"/>
                    </a:ext>
                  </a:extLst>
                </a:gridCol>
                <a:gridCol w="684200">
                  <a:extLst>
                    <a:ext uri="{9D8B030D-6E8A-4147-A177-3AD203B41FA5}">
                      <a16:colId xmlns:a16="http://schemas.microsoft.com/office/drawing/2014/main" val="4090525439"/>
                    </a:ext>
                  </a:extLst>
                </a:gridCol>
                <a:gridCol w="696900">
                  <a:extLst>
                    <a:ext uri="{9D8B030D-6E8A-4147-A177-3AD203B41FA5}">
                      <a16:colId xmlns:a16="http://schemas.microsoft.com/office/drawing/2014/main" val="3328007679"/>
                    </a:ext>
                  </a:extLst>
                </a:gridCol>
                <a:gridCol w="481000">
                  <a:extLst>
                    <a:ext uri="{9D8B030D-6E8A-4147-A177-3AD203B41FA5}">
                      <a16:colId xmlns:a16="http://schemas.microsoft.com/office/drawing/2014/main" val="179939583"/>
                    </a:ext>
                  </a:extLst>
                </a:gridCol>
                <a:gridCol w="900100">
                  <a:extLst>
                    <a:ext uri="{9D8B030D-6E8A-4147-A177-3AD203B41FA5}">
                      <a16:colId xmlns:a16="http://schemas.microsoft.com/office/drawing/2014/main" val="1034209279"/>
                    </a:ext>
                  </a:extLst>
                </a:gridCol>
              </a:tblGrid>
              <a:tr h="468300">
                <a:tc>
                  <a:txBody>
                    <a:bodyPr/>
                    <a:lstStyle/>
                    <a:p>
                      <a:pPr algn="ctr"/>
                      <a:r>
                        <a:rPr sz="1100">
                          <a:solidFill>
                            <a:srgbClr val="000000"/>
                          </a:solidFill>
                          <a:latin typeface="+mn-lt"/>
                        </a:rPr>
                        <a:t>Variable</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Observations</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 with missing data</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 without missing data</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Minimum</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Maximum</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Mean</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Std. deviation</a:t>
                      </a:r>
                    </a:p>
                  </a:txBody>
                  <a:tcPr marL="50000" marR="50000" marT="50000" marB="50000" anchor="ctr">
                    <a:lnL>
                      <a:noFill/>
                    </a:lnL>
                    <a:lnR>
                      <a:noFill/>
                    </a:lnR>
                    <a:lnT w="25400">
                      <a:solidFill>
                        <a:schemeClr val="tx1"/>
                      </a:solidFill>
                    </a:lnT>
                    <a:lnB w="12700">
                      <a:solidFill>
                        <a:schemeClr val="tx1"/>
                      </a:solidFill>
                    </a:lnB>
                  </a:tcPr>
                </a:tc>
                <a:extLst>
                  <a:ext uri="{0D108BD9-81ED-4DB2-BD59-A6C34878D82A}">
                    <a16:rowId xmlns:a16="http://schemas.microsoft.com/office/drawing/2014/main" val="1759990783"/>
                  </a:ext>
                </a:extLst>
              </a:tr>
              <a:tr h="468300">
                <a:tc>
                  <a:txBody>
                    <a:bodyPr/>
                    <a:lstStyle/>
                    <a:p>
                      <a:pPr algn="l"/>
                      <a:r>
                        <a:rPr sz="1100">
                          <a:solidFill>
                            <a:srgbClr val="000000"/>
                          </a:solidFill>
                          <a:latin typeface="+mn-lt"/>
                        </a:rPr>
                        <a:t>NDSI1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31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31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-0.187</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0.799</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0.560</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dirty="0">
                          <a:solidFill>
                            <a:srgbClr val="000000"/>
                          </a:solidFill>
                          <a:latin typeface="+mn-lt"/>
                        </a:rPr>
                        <a:t>0.258</a:t>
                      </a:r>
                    </a:p>
                  </a:txBody>
                  <a:tcPr marL="50000" marR="50000" marT="50000" marB="50000" anchor="ctr">
                    <a:lnL>
                      <a:noFill/>
                    </a:lnL>
                    <a:lnR>
                      <a:noFill/>
                    </a:lnR>
                    <a:lnT w="12700">
                      <a:solidFill>
                        <a:schemeClr val="tx1"/>
                      </a:solidFill>
                    </a:lnT>
                    <a:lnB w="25400">
                      <a:solidFill>
                        <a:schemeClr val="tx1"/>
                      </a:solidFill>
                    </a:lnB>
                  </a:tcPr>
                </a:tc>
                <a:extLst>
                  <a:ext uri="{0D108BD9-81ED-4DB2-BD59-A6C34878D82A}">
                    <a16:rowId xmlns:a16="http://schemas.microsoft.com/office/drawing/2014/main" val="2292893439"/>
                  </a:ext>
                </a:extLst>
              </a:tr>
            </a:tbl>
          </a:graphicData>
        </a:graphic>
      </p:graphicFrame>
      <p:sp>
        <p:nvSpPr>
          <p:cNvPr id="4" name="TextBox TextBox 1">
            <a:extLst>
              <a:ext uri="{FF2B5EF4-FFF2-40B4-BE49-F238E27FC236}">
                <a16:creationId xmlns:a16="http://schemas.microsoft.com/office/drawing/2014/main" id="{D176BCA2-A345-3763-6271-830BA20E7BD3}"/>
              </a:ext>
            </a:extLst>
          </p:cNvPr>
          <p:cNvSpPr txBox="1"/>
          <p:nvPr/>
        </p:nvSpPr>
        <p:spPr>
          <a:xfrm>
            <a:off x="0" y="2616715"/>
            <a:ext cx="12650921" cy="660400"/>
          </a:xfrm>
          <a:prstGeom prst="rect">
            <a:avLst/>
          </a:prstGeom>
        </p:spPr>
        <p:txBody>
          <a:bodyPr/>
          <a:lstStyle/>
          <a:p>
            <a:r>
              <a:rPr sz="4400" b="1" u="sng" dirty="0">
                <a:solidFill>
                  <a:srgbClr val="000000"/>
                </a:solidFill>
                <a:latin typeface="Times New Roman" panose="02020603050405020304" pitchFamily="18" charset="0"/>
                <a:cs typeface="Times New Roman" panose="02020603050405020304" pitchFamily="18" charset="0"/>
              </a:rPr>
              <a:t>Mann-Kendall trend test / Two-tailed test (NDSI1)</a:t>
            </a:r>
          </a:p>
        </p:txBody>
      </p:sp>
      <p:graphicFrame>
        <p:nvGraphicFramePr>
          <p:cNvPr id="5" name="Table Table 1">
            <a:extLst>
              <a:ext uri="{FF2B5EF4-FFF2-40B4-BE49-F238E27FC236}">
                <a16:creationId xmlns:a16="http://schemas.microsoft.com/office/drawing/2014/main" id="{F6D9F6EA-6C2B-F278-51C3-69EF2B137289}"/>
              </a:ext>
            </a:extLst>
          </p:cNvPr>
          <p:cNvGraphicFramePr>
            <a:graphicFrameLocks noGrp="1"/>
          </p:cNvGraphicFramePr>
          <p:nvPr>
            <p:extLst>
              <p:ext uri="{D42A27DB-BD31-4B8C-83A1-F6EECF244321}">
                <p14:modId xmlns:p14="http://schemas.microsoft.com/office/powerpoint/2010/main" val="4059077572"/>
              </p:ext>
            </p:extLst>
          </p:nvPr>
        </p:nvGraphicFramePr>
        <p:xfrm>
          <a:off x="369341" y="3458184"/>
          <a:ext cx="1939900" cy="1981760"/>
        </p:xfrm>
        <a:graphic>
          <a:graphicData uri="http://schemas.openxmlformats.org/drawingml/2006/table">
            <a:tbl>
              <a:tblPr/>
              <a:tblGrid>
                <a:gridCol w="1255700">
                  <a:extLst>
                    <a:ext uri="{9D8B030D-6E8A-4147-A177-3AD203B41FA5}">
                      <a16:colId xmlns:a16="http://schemas.microsoft.com/office/drawing/2014/main" val="278620927"/>
                    </a:ext>
                  </a:extLst>
                </a:gridCol>
                <a:gridCol w="684200">
                  <a:extLst>
                    <a:ext uri="{9D8B030D-6E8A-4147-A177-3AD203B41FA5}">
                      <a16:colId xmlns:a16="http://schemas.microsoft.com/office/drawing/2014/main" val="250118655"/>
                    </a:ext>
                  </a:extLst>
                </a:gridCol>
              </a:tblGrid>
              <a:tr h="277800">
                <a:tc>
                  <a:txBody>
                    <a:bodyPr/>
                    <a:lstStyle/>
                    <a:p>
                      <a:pPr algn="l"/>
                      <a:r>
                        <a:rPr sz="1100">
                          <a:solidFill>
                            <a:srgbClr val="000000"/>
                          </a:solidFill>
                          <a:latin typeface="+mn-lt"/>
                        </a:rPr>
                        <a:t>Kendall's tau</a:t>
                      </a:r>
                    </a:p>
                  </a:txBody>
                  <a:tcPr marL="50000" marR="50000" marT="50000" marB="50000" anchor="ctr">
                    <a:lnL>
                      <a:noFill/>
                    </a:lnL>
                    <a:lnR>
                      <a:noFill/>
                    </a:lnR>
                    <a:lnT w="25400">
                      <a:solidFill>
                        <a:schemeClr val="tx1"/>
                      </a:solidFill>
                    </a:lnT>
                    <a:lnB>
                      <a:noFill/>
                    </a:lnB>
                  </a:tcPr>
                </a:tc>
                <a:tc>
                  <a:txBody>
                    <a:bodyPr/>
                    <a:lstStyle/>
                    <a:p>
                      <a:pPr algn="ctr"/>
                      <a:r>
                        <a:rPr sz="1100">
                          <a:solidFill>
                            <a:srgbClr val="000000"/>
                          </a:solidFill>
                          <a:latin typeface="+mn-lt"/>
                        </a:rPr>
                        <a:t>-0.071</a:t>
                      </a:r>
                    </a:p>
                  </a:txBody>
                  <a:tcPr marL="50000" marR="50000" marT="50000" marB="50000" anchor="ctr">
                    <a:lnL>
                      <a:noFill/>
                    </a:lnL>
                    <a:lnR>
                      <a:noFill/>
                    </a:lnR>
                    <a:lnT w="25400">
                      <a:solidFill>
                        <a:schemeClr val="tx1"/>
                      </a:solidFill>
                    </a:lnT>
                    <a:lnB>
                      <a:noFill/>
                    </a:lnB>
                  </a:tcPr>
                </a:tc>
                <a:extLst>
                  <a:ext uri="{0D108BD9-81ED-4DB2-BD59-A6C34878D82A}">
                    <a16:rowId xmlns:a16="http://schemas.microsoft.com/office/drawing/2014/main" val="2539083775"/>
                  </a:ext>
                </a:extLst>
              </a:tr>
              <a:tr h="277800">
                <a:tc>
                  <a:txBody>
                    <a:bodyPr/>
                    <a:lstStyle/>
                    <a:p>
                      <a:pPr algn="l"/>
                      <a:r>
                        <a:rPr sz="1100">
                          <a:solidFill>
                            <a:srgbClr val="000000"/>
                          </a:solidFill>
                          <a:latin typeface="+mn-lt"/>
                        </a:rPr>
                        <a:t>S</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-33</a:t>
                      </a:r>
                    </a:p>
                  </a:txBody>
                  <a:tcPr marL="50000" marR="50000" marT="50000" marB="50000" anchor="ctr">
                    <a:lnL>
                      <a:noFill/>
                    </a:lnL>
                    <a:lnR>
                      <a:noFill/>
                    </a:lnR>
                    <a:lnT>
                      <a:noFill/>
                    </a:lnT>
                    <a:lnB>
                      <a:noFill/>
                    </a:lnB>
                  </a:tcPr>
                </a:tc>
                <a:extLst>
                  <a:ext uri="{0D108BD9-81ED-4DB2-BD59-A6C34878D82A}">
                    <a16:rowId xmlns:a16="http://schemas.microsoft.com/office/drawing/2014/main" val="3785341695"/>
                  </a:ext>
                </a:extLst>
              </a:tr>
              <a:tr h="277800">
                <a:tc>
                  <a:txBody>
                    <a:bodyPr/>
                    <a:lstStyle/>
                    <a:p>
                      <a:pPr algn="l"/>
                      <a:r>
                        <a:rPr sz="1100">
                          <a:solidFill>
                            <a:srgbClr val="000000"/>
                          </a:solidFill>
                          <a:latin typeface="+mn-lt"/>
                        </a:rPr>
                        <a:t>Var(S)</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3461.667</a:t>
                      </a:r>
                    </a:p>
                  </a:txBody>
                  <a:tcPr marL="50000" marR="50000" marT="50000" marB="50000" anchor="ctr">
                    <a:lnL>
                      <a:noFill/>
                    </a:lnL>
                    <a:lnR>
                      <a:noFill/>
                    </a:lnR>
                    <a:lnT>
                      <a:noFill/>
                    </a:lnT>
                    <a:lnB>
                      <a:noFill/>
                    </a:lnB>
                  </a:tcPr>
                </a:tc>
                <a:extLst>
                  <a:ext uri="{0D108BD9-81ED-4DB2-BD59-A6C34878D82A}">
                    <a16:rowId xmlns:a16="http://schemas.microsoft.com/office/drawing/2014/main" val="3538588159"/>
                  </a:ext>
                </a:extLst>
              </a:tr>
              <a:tr h="277800">
                <a:tc>
                  <a:txBody>
                    <a:bodyPr/>
                    <a:lstStyle/>
                    <a:p>
                      <a:pPr algn="l"/>
                      <a:r>
                        <a:rPr sz="1100">
                          <a:solidFill>
                            <a:srgbClr val="000000"/>
                          </a:solidFill>
                          <a:latin typeface="+mn-lt"/>
                        </a:rPr>
                        <a:t>p-value (Two-tailed)</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0.587</a:t>
                      </a:r>
                    </a:p>
                  </a:txBody>
                  <a:tcPr marL="50000" marR="50000" marT="50000" marB="50000" anchor="ctr">
                    <a:lnL>
                      <a:noFill/>
                    </a:lnL>
                    <a:lnR>
                      <a:noFill/>
                    </a:lnR>
                    <a:lnT>
                      <a:noFill/>
                    </a:lnT>
                    <a:lnB>
                      <a:noFill/>
                    </a:lnB>
                  </a:tcPr>
                </a:tc>
                <a:extLst>
                  <a:ext uri="{0D108BD9-81ED-4DB2-BD59-A6C34878D82A}">
                    <a16:rowId xmlns:a16="http://schemas.microsoft.com/office/drawing/2014/main" val="1787366655"/>
                  </a:ext>
                </a:extLst>
              </a:tr>
              <a:tr h="277800">
                <a:tc>
                  <a:txBody>
                    <a:bodyPr/>
                    <a:lstStyle/>
                    <a:p>
                      <a:pPr algn="l"/>
                      <a:r>
                        <a:rPr sz="1100">
                          <a:solidFill>
                            <a:srgbClr val="000000"/>
                          </a:solidFill>
                          <a:latin typeface="+mn-lt"/>
                        </a:rPr>
                        <a:t>alpha</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0.05</a:t>
                      </a:r>
                    </a:p>
                  </a:txBody>
                  <a:tcPr marL="50000" marR="50000" marT="50000" marB="50000" anchor="ctr">
                    <a:lnL>
                      <a:noFill/>
                    </a:lnL>
                    <a:lnR>
                      <a:noFill/>
                    </a:lnR>
                    <a:lnT>
                      <a:noFill/>
                    </a:lnT>
                    <a:lnB w="25400">
                      <a:solidFill>
                        <a:schemeClr val="tx1"/>
                      </a:solidFill>
                    </a:lnB>
                  </a:tcPr>
                </a:tc>
                <a:extLst>
                  <a:ext uri="{0D108BD9-81ED-4DB2-BD59-A6C34878D82A}">
                    <a16:rowId xmlns:a16="http://schemas.microsoft.com/office/drawing/2014/main" val="1312594943"/>
                  </a:ext>
                </a:extLst>
              </a:tr>
              <a:tr h="277800">
                <a:tc gridSpan="2">
                  <a:txBody>
                    <a:bodyPr/>
                    <a:lstStyle/>
                    <a:p>
                      <a:pPr algn="l"/>
                      <a:r>
                        <a:rPr sz="1100">
                          <a:solidFill>
                            <a:srgbClr val="000000"/>
                          </a:solidFill>
                          <a:latin typeface="+mn-lt"/>
                        </a:rPr>
                        <a:t>An approximation has been used to compute the p-value.</a:t>
                      </a:r>
                    </a:p>
                  </a:txBody>
                  <a:tcPr marL="50000" marR="50000" marT="50000" marB="50000" anchor="ctr">
                    <a:lnL>
                      <a:noFill/>
                    </a:lnL>
                    <a:lnR>
                      <a:noFill/>
                    </a:lnR>
                    <a:lnT w="25400">
                      <a:solidFill>
                        <a:schemeClr val="tx1"/>
                      </a:solidFill>
                    </a:lnT>
                    <a:lnB>
                      <a:noFill/>
                    </a:lnB>
                  </a:tcPr>
                </a:tc>
                <a:tc hMerge="1">
                  <a:txBody>
                    <a:bodyPr/>
                    <a:lstStyle/>
                    <a:p>
                      <a:endParaRPr/>
                    </a:p>
                  </a:txBody>
                  <a:tcPr/>
                </a:tc>
                <a:extLst>
                  <a:ext uri="{0D108BD9-81ED-4DB2-BD59-A6C34878D82A}">
                    <a16:rowId xmlns:a16="http://schemas.microsoft.com/office/drawing/2014/main" val="3342266111"/>
                  </a:ext>
                </a:extLst>
              </a:tr>
            </a:tbl>
          </a:graphicData>
        </a:graphic>
      </p:graphicFrame>
      <p:sp>
        <p:nvSpPr>
          <p:cNvPr id="6" name="TextBox TextBox 2">
            <a:extLst>
              <a:ext uri="{FF2B5EF4-FFF2-40B4-BE49-F238E27FC236}">
                <a16:creationId xmlns:a16="http://schemas.microsoft.com/office/drawing/2014/main" id="{AFC1B8B0-3D9F-CD77-C54A-F8AE4E2DC74D}"/>
              </a:ext>
            </a:extLst>
          </p:cNvPr>
          <p:cNvSpPr txBox="1"/>
          <p:nvPr/>
        </p:nvSpPr>
        <p:spPr>
          <a:xfrm>
            <a:off x="369341" y="5274984"/>
            <a:ext cx="1473200" cy="177800"/>
          </a:xfrm>
          <a:prstGeom prst="rect">
            <a:avLst/>
          </a:prstGeom>
        </p:spPr>
        <p:txBody>
          <a:bodyPr/>
          <a:lstStyle/>
          <a:p>
            <a:r>
              <a:rPr sz="1100">
                <a:solidFill>
                  <a:srgbClr val="000000"/>
                </a:solidFill>
                <a:latin typeface="+mn-lt"/>
              </a:rPr>
              <a:t>Test interpretation: </a:t>
            </a:r>
          </a:p>
        </p:txBody>
      </p:sp>
      <p:sp>
        <p:nvSpPr>
          <p:cNvPr id="7" name="TextBox TextBox 3">
            <a:extLst>
              <a:ext uri="{FF2B5EF4-FFF2-40B4-BE49-F238E27FC236}">
                <a16:creationId xmlns:a16="http://schemas.microsoft.com/office/drawing/2014/main" id="{59F5B4C7-EAB8-3E64-C2FE-FA281359F3FD}"/>
              </a:ext>
            </a:extLst>
          </p:cNvPr>
          <p:cNvSpPr txBox="1"/>
          <p:nvPr/>
        </p:nvSpPr>
        <p:spPr>
          <a:xfrm>
            <a:off x="369341" y="5602784"/>
            <a:ext cx="2260600" cy="177800"/>
          </a:xfrm>
          <a:prstGeom prst="rect">
            <a:avLst/>
          </a:prstGeom>
        </p:spPr>
        <p:txBody>
          <a:bodyPr/>
          <a:lstStyle/>
          <a:p>
            <a:r>
              <a:rPr sz="1100">
                <a:solidFill>
                  <a:srgbClr val="000000"/>
                </a:solidFill>
                <a:latin typeface="+mn-lt"/>
              </a:rPr>
              <a:t>H0: There is no trend in the series </a:t>
            </a:r>
          </a:p>
        </p:txBody>
      </p:sp>
      <p:sp>
        <p:nvSpPr>
          <p:cNvPr id="8" name="TextBox TextBox 4">
            <a:extLst>
              <a:ext uri="{FF2B5EF4-FFF2-40B4-BE49-F238E27FC236}">
                <a16:creationId xmlns:a16="http://schemas.microsoft.com/office/drawing/2014/main" id="{F32E7DD0-AAA5-A1FE-67B7-85A504EEC503}"/>
              </a:ext>
            </a:extLst>
          </p:cNvPr>
          <p:cNvSpPr txBox="1"/>
          <p:nvPr/>
        </p:nvSpPr>
        <p:spPr>
          <a:xfrm>
            <a:off x="369341" y="5930584"/>
            <a:ext cx="2184400" cy="177800"/>
          </a:xfrm>
          <a:prstGeom prst="rect">
            <a:avLst/>
          </a:prstGeom>
        </p:spPr>
        <p:txBody>
          <a:bodyPr/>
          <a:lstStyle/>
          <a:p>
            <a:r>
              <a:rPr sz="1100">
                <a:solidFill>
                  <a:srgbClr val="000000"/>
                </a:solidFill>
                <a:latin typeface="+mn-lt"/>
              </a:rPr>
              <a:t>Ha: There is a trend in the series </a:t>
            </a:r>
          </a:p>
        </p:txBody>
      </p:sp>
      <p:sp>
        <p:nvSpPr>
          <p:cNvPr id="9" name="TextBox TextBox 5">
            <a:extLst>
              <a:ext uri="{FF2B5EF4-FFF2-40B4-BE49-F238E27FC236}">
                <a16:creationId xmlns:a16="http://schemas.microsoft.com/office/drawing/2014/main" id="{F3839C40-B3DB-370A-8CAC-84685B7D1E87}"/>
              </a:ext>
            </a:extLst>
          </p:cNvPr>
          <p:cNvSpPr txBox="1"/>
          <p:nvPr/>
        </p:nvSpPr>
        <p:spPr>
          <a:xfrm>
            <a:off x="369341" y="6258384"/>
            <a:ext cx="6908800" cy="177800"/>
          </a:xfrm>
          <a:prstGeom prst="rect">
            <a:avLst/>
          </a:prstGeom>
        </p:spPr>
        <p:txBody>
          <a:bodyPr/>
          <a:lstStyle/>
          <a:p>
            <a:r>
              <a:rPr sz="1100">
                <a:solidFill>
                  <a:srgbClr val="000000"/>
                </a:solidFill>
                <a:latin typeface="+mn-lt"/>
              </a:rPr>
              <a:t>As the computed p-value is greater than the significance level alpha=0.05, one cannot reject the null hypothesis H0. </a:t>
            </a:r>
          </a:p>
        </p:txBody>
      </p:sp>
      <p:sp>
        <p:nvSpPr>
          <p:cNvPr id="10" name="TextBox TextBox 1">
            <a:extLst>
              <a:ext uri="{FF2B5EF4-FFF2-40B4-BE49-F238E27FC236}">
                <a16:creationId xmlns:a16="http://schemas.microsoft.com/office/drawing/2014/main" id="{C57EF0B8-707F-D9EB-BD06-41D96EDFD1AB}"/>
              </a:ext>
            </a:extLst>
          </p:cNvPr>
          <p:cNvSpPr txBox="1"/>
          <p:nvPr/>
        </p:nvSpPr>
        <p:spPr>
          <a:xfrm>
            <a:off x="8106032" y="217622"/>
            <a:ext cx="2799503" cy="660400"/>
          </a:xfrm>
          <a:prstGeom prst="rect">
            <a:avLst/>
          </a:prstGeom>
        </p:spPr>
        <p:txBody>
          <a:bodyPr/>
          <a:lstStyle/>
          <a:p>
            <a:r>
              <a:rPr sz="4000" b="1" u="sng" dirty="0">
                <a:solidFill>
                  <a:srgbClr val="000000"/>
                </a:solidFill>
                <a:latin typeface="Times New Roman" panose="02020603050405020304" pitchFamily="18" charset="0"/>
                <a:cs typeface="Times New Roman" panose="02020603050405020304" pitchFamily="18" charset="0"/>
              </a:rPr>
              <a:t>Sen's slope</a:t>
            </a:r>
          </a:p>
        </p:txBody>
      </p:sp>
      <p:graphicFrame>
        <p:nvGraphicFramePr>
          <p:cNvPr id="11" name="Table Table 1">
            <a:extLst>
              <a:ext uri="{FF2B5EF4-FFF2-40B4-BE49-F238E27FC236}">
                <a16:creationId xmlns:a16="http://schemas.microsoft.com/office/drawing/2014/main" id="{1AEE7193-FC2B-B33D-3315-5E9AA27941EA}"/>
              </a:ext>
            </a:extLst>
          </p:cNvPr>
          <p:cNvGraphicFramePr>
            <a:graphicFrameLocks noGrp="1"/>
          </p:cNvGraphicFramePr>
          <p:nvPr>
            <p:extLst>
              <p:ext uri="{D42A27DB-BD31-4B8C-83A1-F6EECF244321}">
                <p14:modId xmlns:p14="http://schemas.microsoft.com/office/powerpoint/2010/main" val="3733905900"/>
              </p:ext>
            </p:extLst>
          </p:nvPr>
        </p:nvGraphicFramePr>
        <p:xfrm>
          <a:off x="8101993" y="1028022"/>
          <a:ext cx="3000343" cy="1404900"/>
        </p:xfrm>
        <a:graphic>
          <a:graphicData uri="http://schemas.openxmlformats.org/drawingml/2006/table">
            <a:tbl>
              <a:tblPr/>
              <a:tblGrid>
                <a:gridCol w="672322">
                  <a:extLst>
                    <a:ext uri="{9D8B030D-6E8A-4147-A177-3AD203B41FA5}">
                      <a16:colId xmlns:a16="http://schemas.microsoft.com/office/drawing/2014/main" val="1257258239"/>
                    </a:ext>
                  </a:extLst>
                </a:gridCol>
                <a:gridCol w="542715">
                  <a:extLst>
                    <a:ext uri="{9D8B030D-6E8A-4147-A177-3AD203B41FA5}">
                      <a16:colId xmlns:a16="http://schemas.microsoft.com/office/drawing/2014/main" val="127732735"/>
                    </a:ext>
                  </a:extLst>
                </a:gridCol>
                <a:gridCol w="892653">
                  <a:extLst>
                    <a:ext uri="{9D8B030D-6E8A-4147-A177-3AD203B41FA5}">
                      <a16:colId xmlns:a16="http://schemas.microsoft.com/office/drawing/2014/main" val="2375655167"/>
                    </a:ext>
                  </a:extLst>
                </a:gridCol>
                <a:gridCol w="892653">
                  <a:extLst>
                    <a:ext uri="{9D8B030D-6E8A-4147-A177-3AD203B41FA5}">
                      <a16:colId xmlns:a16="http://schemas.microsoft.com/office/drawing/2014/main" val="4221822463"/>
                    </a:ext>
                  </a:extLst>
                </a:gridCol>
              </a:tblGrid>
              <a:tr h="468300">
                <a:tc>
                  <a:txBody>
                    <a:bodyPr/>
                    <a:lstStyle/>
                    <a:p>
                      <a:endParaRPr sz="1100"/>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Value</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Lower bound (95%)</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Upper bound (95%)</a:t>
                      </a:r>
                    </a:p>
                  </a:txBody>
                  <a:tcPr marL="50000" marR="50000" marT="50000" marB="50000" anchor="ctr">
                    <a:lnL>
                      <a:noFill/>
                    </a:lnL>
                    <a:lnR>
                      <a:noFill/>
                    </a:lnR>
                    <a:lnT w="25400">
                      <a:solidFill>
                        <a:schemeClr val="tx1"/>
                      </a:solidFill>
                    </a:lnT>
                    <a:lnB w="12700">
                      <a:solidFill>
                        <a:schemeClr val="tx1"/>
                      </a:solidFill>
                    </a:lnB>
                  </a:tcPr>
                </a:tc>
                <a:extLst>
                  <a:ext uri="{0D108BD9-81ED-4DB2-BD59-A6C34878D82A}">
                    <a16:rowId xmlns:a16="http://schemas.microsoft.com/office/drawing/2014/main" val="976249599"/>
                  </a:ext>
                </a:extLst>
              </a:tr>
              <a:tr h="468300">
                <a:tc>
                  <a:txBody>
                    <a:bodyPr/>
                    <a:lstStyle/>
                    <a:p>
                      <a:pPr algn="l"/>
                      <a:r>
                        <a:rPr sz="1100">
                          <a:solidFill>
                            <a:srgbClr val="000000"/>
                          </a:solidFill>
                          <a:latin typeface="+mn-lt"/>
                        </a:rPr>
                        <a:t>Slope</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-0.002</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-0.008</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0.003</a:t>
                      </a:r>
                    </a:p>
                  </a:txBody>
                  <a:tcPr marL="50000" marR="50000" marT="50000" marB="50000" anchor="ctr">
                    <a:lnL>
                      <a:noFill/>
                    </a:lnL>
                    <a:lnR>
                      <a:noFill/>
                    </a:lnR>
                    <a:lnT w="12700">
                      <a:solidFill>
                        <a:schemeClr val="tx1"/>
                      </a:solidFill>
                    </a:lnT>
                    <a:lnB>
                      <a:noFill/>
                    </a:lnB>
                  </a:tcPr>
                </a:tc>
                <a:extLst>
                  <a:ext uri="{0D108BD9-81ED-4DB2-BD59-A6C34878D82A}">
                    <a16:rowId xmlns:a16="http://schemas.microsoft.com/office/drawing/2014/main" val="4013595135"/>
                  </a:ext>
                </a:extLst>
              </a:tr>
              <a:tr h="468300">
                <a:tc>
                  <a:txBody>
                    <a:bodyPr/>
                    <a:lstStyle/>
                    <a:p>
                      <a:pPr algn="l"/>
                      <a:r>
                        <a:rPr sz="1100">
                          <a:solidFill>
                            <a:srgbClr val="000000"/>
                          </a:solidFill>
                          <a:latin typeface="+mn-lt"/>
                        </a:rPr>
                        <a:t>Intercept</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3.831</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-6.264</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17.648</a:t>
                      </a:r>
                    </a:p>
                  </a:txBody>
                  <a:tcPr marL="50000" marR="50000" marT="50000" marB="50000" anchor="ctr">
                    <a:lnL>
                      <a:noFill/>
                    </a:lnL>
                    <a:lnR>
                      <a:noFill/>
                    </a:lnR>
                    <a:lnT>
                      <a:noFill/>
                    </a:lnT>
                    <a:lnB w="25400">
                      <a:solidFill>
                        <a:schemeClr val="tx1"/>
                      </a:solidFill>
                    </a:lnB>
                  </a:tcPr>
                </a:tc>
                <a:extLst>
                  <a:ext uri="{0D108BD9-81ED-4DB2-BD59-A6C34878D82A}">
                    <a16:rowId xmlns:a16="http://schemas.microsoft.com/office/drawing/2014/main" val="82113791"/>
                  </a:ext>
                </a:extLst>
              </a:tr>
            </a:tbl>
          </a:graphicData>
        </a:graphic>
      </p:graphicFrame>
    </p:spTree>
    <p:extLst>
      <p:ext uri="{BB962C8B-B14F-4D97-AF65-F5344CB8AC3E}">
        <p14:creationId xmlns:p14="http://schemas.microsoft.com/office/powerpoint/2010/main" val="2201826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2815D-E310-A542-69EB-D16787E42967}"/>
              </a:ext>
            </a:extLst>
          </p:cNvPr>
          <p:cNvSpPr>
            <a:spLocks noGrp="1"/>
          </p:cNvSpPr>
          <p:nvPr>
            <p:ph type="title"/>
          </p:nvPr>
        </p:nvSpPr>
        <p:spPr>
          <a:xfrm>
            <a:off x="3571462" y="792508"/>
            <a:ext cx="4479234" cy="1085987"/>
          </a:xfrm>
        </p:spPr>
        <p:txBody>
          <a:bodyPr/>
          <a:lstStyle/>
          <a:p>
            <a:r>
              <a:rPr lang="en-IN" b="1" u="sng" dirty="0">
                <a:latin typeface="Times New Roman" panose="02020603050405020304" pitchFamily="18" charset="0"/>
                <a:cs typeface="Times New Roman" panose="02020603050405020304" pitchFamily="18" charset="0"/>
              </a:rPr>
              <a:t>INFERENCE</a:t>
            </a:r>
          </a:p>
        </p:txBody>
      </p:sp>
      <p:sp>
        <p:nvSpPr>
          <p:cNvPr id="3" name="TextBox 2">
            <a:extLst>
              <a:ext uri="{FF2B5EF4-FFF2-40B4-BE49-F238E27FC236}">
                <a16:creationId xmlns:a16="http://schemas.microsoft.com/office/drawing/2014/main" id="{EB71DB48-76C2-EE6D-F94B-079BD495BFBE}"/>
              </a:ext>
            </a:extLst>
          </p:cNvPr>
          <p:cNvSpPr txBox="1"/>
          <p:nvPr/>
        </p:nvSpPr>
        <p:spPr>
          <a:xfrm>
            <a:off x="766119" y="1754659"/>
            <a:ext cx="10231395" cy="5016758"/>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Result: The 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indicates that the p-value is greater than the significance value of 0.05.</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Significance Level: With a p-value above 0.05, we cannot claim statistical significance based on conventional </a:t>
            </a:r>
            <a:r>
              <a:rPr lang="en-US" sz="2000" dirty="0" err="1">
                <a:latin typeface="Times New Roman" panose="02020603050405020304" pitchFamily="18" charset="0"/>
                <a:cs typeface="Times New Roman" panose="02020603050405020304" pitchFamily="18" charset="0"/>
              </a:rPr>
              <a:t>thresholds.Interpretation</a:t>
            </a:r>
            <a:r>
              <a:rPr lang="en-US" sz="2000" dirty="0">
                <a:latin typeface="Times New Roman" panose="02020603050405020304" pitchFamily="18" charset="0"/>
                <a:cs typeface="Times New Roman" panose="02020603050405020304" pitchFamily="18" charset="0"/>
              </a:rPr>
              <a:t> of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The 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assesses the presence of Trend in snow cover reduction in time series data. Since the p-value is not significant, we cannot conclude the presence of a significant trend over time in this </a:t>
            </a:r>
            <a:r>
              <a:rPr lang="en-US" sz="2000" dirty="0" err="1">
                <a:latin typeface="Times New Roman" panose="02020603050405020304" pitchFamily="18" charset="0"/>
                <a:cs typeface="Times New Roman" panose="02020603050405020304" pitchFamily="18" charset="0"/>
              </a:rPr>
              <a:t>context.Limitation</a:t>
            </a:r>
            <a:r>
              <a:rPr lang="en-US" sz="2000" dirty="0">
                <a:latin typeface="Times New Roman" panose="02020603050405020304" pitchFamily="18" charset="0"/>
                <a:cs typeface="Times New Roman" panose="02020603050405020304" pitchFamily="18" charset="0"/>
              </a:rPr>
              <a:t> of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It's important to note that the Mann-</a:t>
            </a:r>
            <a:r>
              <a:rPr lang="en-US" sz="2000" dirty="0" err="1">
                <a:latin typeface="Times New Roman" panose="02020603050405020304" pitchFamily="18" charset="0"/>
                <a:cs typeface="Times New Roman" panose="02020603050405020304" pitchFamily="18" charset="0"/>
              </a:rPr>
              <a:t>kedall</a:t>
            </a:r>
            <a:r>
              <a:rPr lang="en-US" sz="2000" dirty="0">
                <a:latin typeface="Times New Roman" panose="02020603050405020304" pitchFamily="18" charset="0"/>
                <a:cs typeface="Times New Roman" panose="02020603050405020304" pitchFamily="18" charset="0"/>
              </a:rPr>
              <a:t> test focuses on detecting monotonic trends and may not capture more complex patterns in the data.</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Sen's Slope Result: Despite the non-significant Mann-</a:t>
            </a:r>
            <a:r>
              <a:rPr lang="en-US" sz="2000" dirty="0" err="1">
                <a:latin typeface="Times New Roman" panose="02020603050405020304" pitchFamily="18" charset="0"/>
                <a:cs typeface="Times New Roman" panose="02020603050405020304" pitchFamily="18" charset="0"/>
              </a:rPr>
              <a:t>kadells</a:t>
            </a:r>
            <a:r>
              <a:rPr lang="en-US" sz="2000" dirty="0">
                <a:latin typeface="Times New Roman" panose="02020603050405020304" pitchFamily="18" charset="0"/>
                <a:cs typeface="Times New Roman" panose="02020603050405020304" pitchFamily="18" charset="0"/>
              </a:rPr>
              <a:t> test result, Sen's slope analysis reveals a negative value.</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Interpretation of Sen's Slope: A negative Sen's slope implies a decreasing trend over time.</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Conclusion: While the Mann-</a:t>
            </a:r>
            <a:r>
              <a:rPr lang="en-US" sz="2000" dirty="0" err="1">
                <a:latin typeface="Times New Roman" panose="02020603050405020304" pitchFamily="18" charset="0"/>
                <a:cs typeface="Times New Roman" panose="02020603050405020304" pitchFamily="18" charset="0"/>
              </a:rPr>
              <a:t>kanndells</a:t>
            </a:r>
            <a:r>
              <a:rPr lang="en-US" sz="2000" dirty="0">
                <a:latin typeface="Times New Roman" panose="02020603050405020304" pitchFamily="18" charset="0"/>
                <a:cs typeface="Times New Roman" panose="02020603050405020304" pitchFamily="18" charset="0"/>
              </a:rPr>
              <a:t> test does not show a significant trend, the negative Sen's slope suggests that there is evidence of a decreasing trend in snow cover over the years.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hence a more in-depth analysis is needed to understand the   deglaciation pattern apart from snow cover</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1737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B6516CB-0438-42D2-8A83-6C88392947F6}" type="slidenum">
              <a:rPr lang="en-IN" smtClean="0"/>
              <a:t>13</a:t>
            </a:fld>
            <a:endParaRPr lang="en-IN"/>
          </a:p>
        </p:txBody>
      </p:sp>
      <p:sp>
        <p:nvSpPr>
          <p:cNvPr id="3" name="TextBox 2"/>
          <p:cNvSpPr txBox="1"/>
          <p:nvPr/>
        </p:nvSpPr>
        <p:spPr>
          <a:xfrm>
            <a:off x="4576128" y="398921"/>
            <a:ext cx="3039743" cy="1067600"/>
          </a:xfrm>
          <a:prstGeom prst="rect">
            <a:avLst/>
          </a:prstGeom>
        </p:spPr>
        <p:txBody>
          <a:bodyPr wrap="none">
            <a:spAutoFit/>
          </a:bodyPr>
          <a:lstStyle>
            <a:defPPr>
              <a:defRPr lang="en-US"/>
            </a:defPPr>
            <a:lvl1pPr algn="ctr">
              <a:lnSpc>
                <a:spcPct val="150000"/>
              </a:lnSpc>
              <a:defRPr sz="3200" b="1">
                <a:latin typeface="+mj-lt"/>
                <a:ea typeface="+mj-ea"/>
                <a:cs typeface="+mj-cs"/>
              </a:defRPr>
            </a:lvl1pPr>
          </a:lstStyle>
          <a:p>
            <a:r>
              <a:rPr lang="en-US" sz="4800" u="sng" dirty="0">
                <a:latin typeface="Times New Roman" panose="02020603050405020304" pitchFamily="18" charset="0"/>
                <a:cs typeface="Times New Roman" panose="02020603050405020304" pitchFamily="18" charset="0"/>
              </a:rPr>
              <a:t>References</a:t>
            </a:r>
            <a:endParaRPr lang="en-IN" sz="4800" u="sng" dirty="0">
              <a:latin typeface="Times New Roman" panose="02020603050405020304" pitchFamily="18" charset="0"/>
              <a:cs typeface="Times New Roman" panose="02020603050405020304" pitchFamily="18" charset="0"/>
            </a:endParaRPr>
          </a:p>
        </p:txBody>
      </p:sp>
      <p:sp>
        <p:nvSpPr>
          <p:cNvPr id="4" name="Rectangle 3"/>
          <p:cNvSpPr/>
          <p:nvPr/>
        </p:nvSpPr>
        <p:spPr>
          <a:xfrm>
            <a:off x="471991" y="1466521"/>
            <a:ext cx="11432300" cy="3754874"/>
          </a:xfrm>
          <a:prstGeom prst="rect">
            <a:avLst/>
          </a:prstGeom>
        </p:spPr>
        <p:txBody>
          <a:bodyPr wrap="square">
            <a:spAutoFit/>
          </a:bodyPr>
          <a:lstStyle/>
          <a:p>
            <a:pPr marL="342900" indent="-342900">
              <a:buFont typeface="Wingdings" panose="05000000000000000000" pitchFamily="2" charset="2"/>
              <a:buChar char="Ø"/>
            </a:pPr>
            <a:r>
              <a:rPr lang="en-IN" sz="2000" dirty="0" err="1">
                <a:solidFill>
                  <a:srgbClr val="222222"/>
                </a:solidFill>
                <a:latin typeface="Times New Roman" panose="02020603050405020304" pitchFamily="18" charset="0"/>
                <a:cs typeface="Times New Roman" panose="02020603050405020304" pitchFamily="18" charset="0"/>
              </a:rPr>
              <a:t>Mondal</a:t>
            </a:r>
            <a:r>
              <a:rPr lang="en-IN" sz="2000" dirty="0">
                <a:solidFill>
                  <a:srgbClr val="222222"/>
                </a:solidFill>
                <a:latin typeface="Times New Roman" panose="02020603050405020304" pitchFamily="18" charset="0"/>
                <a:cs typeface="Times New Roman" panose="02020603050405020304" pitchFamily="18" charset="0"/>
              </a:rPr>
              <a:t>, S. K., Bharti, R., &amp; Singh, R. P. (2023, July). Mapping Snow Coverage, Contamination and Glacial Lakes of 	Eastern Himalayas: A Case Study of Arunachal Pradesh and its </a:t>
            </a:r>
            <a:r>
              <a:rPr lang="en-IN" sz="2000" dirty="0" err="1">
                <a:solidFill>
                  <a:srgbClr val="222222"/>
                </a:solidFill>
                <a:latin typeface="Times New Roman" panose="02020603050405020304" pitchFamily="18" charset="0"/>
                <a:cs typeface="Times New Roman" panose="02020603050405020304" pitchFamily="18" charset="0"/>
              </a:rPr>
              <a:t>Tawang</a:t>
            </a:r>
            <a:r>
              <a:rPr lang="en-IN" sz="2000" dirty="0">
                <a:solidFill>
                  <a:srgbClr val="222222"/>
                </a:solidFill>
                <a:latin typeface="Times New Roman" panose="02020603050405020304" pitchFamily="18" charset="0"/>
                <a:cs typeface="Times New Roman" panose="02020603050405020304" pitchFamily="18" charset="0"/>
              </a:rPr>
              <a:t> River Basin. In </a:t>
            </a:r>
            <a:r>
              <a:rPr lang="en-IN" sz="2000" i="1" dirty="0">
                <a:solidFill>
                  <a:srgbClr val="222222"/>
                </a:solidFill>
                <a:latin typeface="Times New Roman" panose="02020603050405020304" pitchFamily="18" charset="0"/>
                <a:cs typeface="Times New Roman" panose="02020603050405020304" pitchFamily="18" charset="0"/>
              </a:rPr>
              <a:t>IGARSS 2023-2023 IEEE International Geoscience and Remote Sensing Symposium</a:t>
            </a:r>
            <a:r>
              <a:rPr lang="en-IN" sz="2000" dirty="0">
                <a:solidFill>
                  <a:srgbClr val="222222"/>
                </a:solidFill>
                <a:latin typeface="Times New Roman" panose="02020603050405020304" pitchFamily="18" charset="0"/>
                <a:cs typeface="Times New Roman" panose="02020603050405020304" pitchFamily="18" charset="0"/>
              </a:rPr>
              <a:t> (pp. 110-113). IEEE.</a:t>
            </a:r>
          </a:p>
          <a:p>
            <a:pPr marL="342900" indent="-342900">
              <a:buFont typeface="Wingdings" panose="05000000000000000000" pitchFamily="2" charset="2"/>
              <a:buChar char="Ø"/>
            </a:pPr>
            <a:r>
              <a:rPr lang="en-IN" sz="2000" dirty="0" err="1">
                <a:latin typeface="Times New Roman" panose="02020603050405020304" pitchFamily="18" charset="0"/>
                <a:cs typeface="Times New Roman" panose="02020603050405020304" pitchFamily="18" charset="0"/>
              </a:rPr>
              <a:t>Guo</a:t>
            </a:r>
            <a:r>
              <a:rPr lang="en-IN" sz="2000" dirty="0">
                <a:latin typeface="Times New Roman" panose="02020603050405020304" pitchFamily="18" charset="0"/>
                <a:cs typeface="Times New Roman" panose="02020603050405020304" pitchFamily="18" charset="0"/>
              </a:rPr>
              <a:t>, S., Du, P., Xia, J., Tang, P., Wang, X., </a:t>
            </a:r>
            <a:r>
              <a:rPr lang="en-IN" sz="2000" dirty="0" err="1">
                <a:latin typeface="Times New Roman" panose="02020603050405020304" pitchFamily="18" charset="0"/>
                <a:cs typeface="Times New Roman" panose="02020603050405020304" pitchFamily="18" charset="0"/>
              </a:rPr>
              <a:t>Meng</a:t>
            </a:r>
            <a:r>
              <a:rPr lang="en-IN" sz="2000" dirty="0">
                <a:latin typeface="Times New Roman" panose="02020603050405020304" pitchFamily="18" charset="0"/>
                <a:cs typeface="Times New Roman" panose="02020603050405020304" pitchFamily="18" charset="0"/>
              </a:rPr>
              <a:t>, Y., &amp; Wang, H. (2021). Spatiotemporal changes of glacier and seasonal 	snow fluctuations over the </a:t>
            </a:r>
            <a:r>
              <a:rPr lang="en-IN" sz="2000" dirty="0" err="1">
                <a:latin typeface="Times New Roman" panose="02020603050405020304" pitchFamily="18" charset="0"/>
                <a:cs typeface="Times New Roman" panose="02020603050405020304" pitchFamily="18" charset="0"/>
              </a:rPr>
              <a:t>Namcha</a:t>
            </a:r>
            <a:r>
              <a:rPr lang="en-IN" sz="2000" dirty="0">
                <a:latin typeface="Times New Roman" panose="02020603050405020304" pitchFamily="18" charset="0"/>
                <a:cs typeface="Times New Roman" panose="02020603050405020304" pitchFamily="18" charset="0"/>
              </a:rPr>
              <a:t> Barwa–</a:t>
            </a:r>
            <a:r>
              <a:rPr lang="en-IN" sz="2000" dirty="0" err="1">
                <a:latin typeface="Times New Roman" panose="02020603050405020304" pitchFamily="18" charset="0"/>
                <a:cs typeface="Times New Roman" panose="02020603050405020304" pitchFamily="18" charset="0"/>
              </a:rPr>
              <a:t>Gyala</a:t>
            </a:r>
            <a:r>
              <a:rPr lang="en-IN" sz="2000" dirty="0">
                <a:latin typeface="Times New Roman" panose="02020603050405020304" pitchFamily="18" charset="0"/>
                <a:cs typeface="Times New Roman" panose="02020603050405020304" pitchFamily="18" charset="0"/>
              </a:rPr>
              <a:t> Peri massif using object-based classification from Landsat time series. </a:t>
            </a:r>
            <a:r>
              <a:rPr lang="en-IN" sz="2000" i="1" dirty="0">
                <a:latin typeface="Times New Roman" panose="02020603050405020304" pitchFamily="18" charset="0"/>
                <a:cs typeface="Times New Roman" panose="02020603050405020304" pitchFamily="18" charset="0"/>
              </a:rPr>
              <a:t>ISPRS Journal of Photogrammetry and Remote Sensing</a:t>
            </a:r>
            <a:r>
              <a:rPr lang="en-IN" sz="2000" dirty="0">
                <a:latin typeface="Times New Roman" panose="02020603050405020304" pitchFamily="18" charset="0"/>
                <a:cs typeface="Times New Roman" panose="02020603050405020304" pitchFamily="18" charset="0"/>
              </a:rPr>
              <a:t>, </a:t>
            </a:r>
            <a:r>
              <a:rPr lang="en-IN" sz="2000" i="1" dirty="0">
                <a:latin typeface="Times New Roman" panose="02020603050405020304" pitchFamily="18" charset="0"/>
                <a:cs typeface="Times New Roman" panose="02020603050405020304" pitchFamily="18" charset="0"/>
              </a:rPr>
              <a:t>177</a:t>
            </a:r>
            <a:r>
              <a:rPr lang="en-IN" sz="2000" dirty="0">
                <a:latin typeface="Times New Roman" panose="02020603050405020304" pitchFamily="18" charset="0"/>
                <a:cs typeface="Times New Roman" panose="02020603050405020304" pitchFamily="18" charset="0"/>
              </a:rPr>
              <a:t>, 21-37.</a:t>
            </a:r>
          </a:p>
          <a:p>
            <a:pPr marL="342900" indent="-342900">
              <a:buFont typeface="Wingdings" panose="05000000000000000000" pitchFamily="2" charset="2"/>
              <a:buChar char="Ø"/>
            </a:pPr>
            <a:r>
              <a:rPr lang="en-US" sz="2000" dirty="0" err="1">
                <a:latin typeface="Times New Roman" panose="02020603050405020304" pitchFamily="18" charset="0"/>
                <a:cs typeface="Times New Roman" panose="02020603050405020304" pitchFamily="18" charset="0"/>
              </a:rPr>
              <a:t>Rai</a:t>
            </a:r>
            <a:r>
              <a:rPr lang="en-US" sz="2000" dirty="0">
                <a:latin typeface="Times New Roman" panose="02020603050405020304" pitchFamily="18" charset="0"/>
                <a:cs typeface="Times New Roman" panose="02020603050405020304" pitchFamily="18" charset="0"/>
              </a:rPr>
              <a:t>, S. C., &amp; Mukherjee, N. R. (2021). </a:t>
            </a:r>
            <a:r>
              <a:rPr lang="en-US" sz="2000" dirty="0" err="1">
                <a:latin typeface="Times New Roman" panose="02020603050405020304" pitchFamily="18" charset="0"/>
                <a:cs typeface="Times New Roman" panose="02020603050405020304" pitchFamily="18" charset="0"/>
              </a:rPr>
              <a:t>Spatio</a:t>
            </a:r>
            <a:r>
              <a:rPr lang="en-US" sz="2000" dirty="0">
                <a:latin typeface="Times New Roman" panose="02020603050405020304" pitchFamily="18" charset="0"/>
                <a:cs typeface="Times New Roman" panose="02020603050405020304" pitchFamily="18" charset="0"/>
              </a:rPr>
              <a:t>-temporal change delineation and forecasting of snow/ice-covered areas of  Sikkim Himalaya using multispectral and thermal band combinations of Landsat imagery. </a:t>
            </a:r>
            <a:r>
              <a:rPr lang="en-US" sz="2000" i="1" dirty="0">
                <a:latin typeface="Times New Roman" panose="02020603050405020304" pitchFamily="18" charset="0"/>
                <a:cs typeface="Times New Roman" panose="02020603050405020304" pitchFamily="18" charset="0"/>
              </a:rPr>
              <a:t>Environmental Challenges</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4</a:t>
            </a:r>
            <a:r>
              <a:rPr lang="en-US" sz="2000" dirty="0">
                <a:latin typeface="Times New Roman" panose="02020603050405020304" pitchFamily="18" charset="0"/>
                <a:cs typeface="Times New Roman" panose="02020603050405020304" pitchFamily="18" charset="0"/>
              </a:rPr>
              <a:t>, 100163.</a:t>
            </a:r>
            <a:endParaRPr lang="en-IN" sz="20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257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B6516CB-0438-42D2-8A83-6C88392947F6}" type="slidenum">
              <a:rPr lang="en-IN" smtClean="0"/>
              <a:t>14</a:t>
            </a:fld>
            <a:endParaRPr lang="en-IN"/>
          </a:p>
        </p:txBody>
      </p:sp>
      <p:sp>
        <p:nvSpPr>
          <p:cNvPr id="3" name="TextBox 2"/>
          <p:cNvSpPr txBox="1"/>
          <p:nvPr/>
        </p:nvSpPr>
        <p:spPr>
          <a:xfrm>
            <a:off x="4088140" y="2476887"/>
            <a:ext cx="2848344" cy="769441"/>
          </a:xfrm>
          <a:prstGeom prst="rect">
            <a:avLst/>
          </a:prstGeom>
          <a:noFill/>
        </p:spPr>
        <p:txBody>
          <a:bodyPr wrap="none" rtlCol="0">
            <a:spAutoFit/>
          </a:bodyPr>
          <a:lstStyle/>
          <a:p>
            <a:r>
              <a:rPr lang="en-US" sz="4400" dirty="0">
                <a:latin typeface="Times New Roman" panose="02020603050405020304" pitchFamily="18" charset="0"/>
                <a:cs typeface="Times New Roman" panose="02020603050405020304" pitchFamily="18" charset="0"/>
              </a:rPr>
              <a:t>Thank You!</a:t>
            </a:r>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3416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7C7BB-D945-0A8A-6133-30E4EA4381E6}"/>
              </a:ext>
            </a:extLst>
          </p:cNvPr>
          <p:cNvSpPr>
            <a:spLocks noGrp="1"/>
          </p:cNvSpPr>
          <p:nvPr>
            <p:ph type="title"/>
          </p:nvPr>
        </p:nvSpPr>
        <p:spPr>
          <a:xfrm>
            <a:off x="4001155" y="719444"/>
            <a:ext cx="10364451" cy="1596177"/>
          </a:xfrm>
        </p:spPr>
        <p:txBody>
          <a:bodyPr/>
          <a:lstStyle/>
          <a:p>
            <a:r>
              <a:rPr lang="en-IN" dirty="0"/>
              <a:t> INTRODUCTION.</a:t>
            </a:r>
          </a:p>
        </p:txBody>
      </p:sp>
      <p:sp>
        <p:nvSpPr>
          <p:cNvPr id="3" name="Content Placeholder 2">
            <a:extLst>
              <a:ext uri="{FF2B5EF4-FFF2-40B4-BE49-F238E27FC236}">
                <a16:creationId xmlns:a16="http://schemas.microsoft.com/office/drawing/2014/main" id="{F7DC27DE-1EAA-6041-2159-66F4C384B476}"/>
              </a:ext>
            </a:extLst>
          </p:cNvPr>
          <p:cNvSpPr>
            <a:spLocks noGrp="1"/>
          </p:cNvSpPr>
          <p:nvPr>
            <p:ph idx="1"/>
          </p:nvPr>
        </p:nvSpPr>
        <p:spPr>
          <a:xfrm>
            <a:off x="142461" y="1980560"/>
            <a:ext cx="11748052" cy="4489814"/>
          </a:xfrm>
        </p:spPr>
        <p:txBody>
          <a:bodyPr>
            <a:normAutofit lnSpcReduction="10000"/>
          </a:bodyPr>
          <a:lstStyle/>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Earth’s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cryosphere</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comprising glaciers, ice caps, ice sheets, and snow cover, is a crucial component of the Earth's system. Beyond its captivating landscapes, it significantly influences global climate patterns, regulates sea levels, and plays a vital role in water resource management.</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Mountains are large landforms raised above the surface of the earth emerging into peaks and ranges. They occupy 22% of the world’s land surface area and are home to about 13% of the world’s population (FAO, 2015)</a:t>
            </a:r>
          </a:p>
          <a:p>
            <a:pPr>
              <a:buFont typeface="Wingdings" panose="05000000000000000000" pitchFamily="2" charset="2"/>
              <a:buChar char="Ø"/>
            </a:pPr>
            <a:r>
              <a:rPr lang="en-US" sz="2000" cap="none" dirty="0">
                <a:solidFill>
                  <a:srgbClr val="333333"/>
                </a:solidFill>
                <a:latin typeface="Times New Roman" panose="02020603050405020304" pitchFamily="18" charset="0"/>
                <a:ea typeface="Calibri" panose="020F0502020204030204" pitchFamily="34" charset="0"/>
                <a:cs typeface="Times New Roman" panose="02020603050405020304" pitchFamily="18" charset="0"/>
              </a:rPr>
              <a:t>M</a:t>
            </a:r>
            <a:r>
              <a:rPr lang="en-US" sz="2000" b="0" i="0" cap="none"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ajor Himalayan glacier-fed rivers such as the Ganges, Indus, and Brahmaputra serve billions of people with fresh water. Any considerable change in this frozen component of the ecosystem can be indicative of the </a:t>
            </a:r>
            <a:r>
              <a:rPr lang="en-US" sz="2000" cap="none" dirty="0">
                <a:solidFill>
                  <a:srgbClr val="333333"/>
                </a:solidFill>
                <a:latin typeface="Times New Roman" panose="02020603050405020304" pitchFamily="18" charset="0"/>
                <a:ea typeface="Calibri" panose="020F0502020204030204" pitchFamily="34" charset="0"/>
                <a:cs typeface="Times New Roman" panose="02020603050405020304" pitchFamily="18" charset="0"/>
              </a:rPr>
              <a:t>climate change (Karl et al., 1996 ; Brown et al., </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2000).</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The glacier recession in the Himalayan arc has not only impacted the stream flows but also resulted in the formation of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proglacial</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lakes. </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The eco-hydrology of Himalayan catchments relies on the presence of glaciers and snow coverage, along with their associated dynamics. These elements of the Himalayan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cryosphere</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can be regarded as a valuable source of climate variability</a:t>
            </a:r>
            <a:r>
              <a:rPr lang="en-US" cap="none" dirty="0">
                <a:latin typeface="Times New Roman" panose="02020603050405020304" pitchFamily="18" charset="0"/>
                <a:ea typeface="Calibri" panose="020F0502020204030204" pitchFamily="34" charset="0"/>
                <a:cs typeface="Times New Roman" panose="02020603050405020304" pitchFamily="18" charset="0"/>
              </a:rPr>
              <a:t>.</a:t>
            </a:r>
            <a:endParaRPr lang="en-IN" cap="none" dirty="0">
              <a:latin typeface="Times New Roman" panose="02020603050405020304" pitchFamily="18" charset="0"/>
              <a:ea typeface="Calibri" panose="020F0502020204030204" pitchFamily="34" charset="0"/>
              <a:cs typeface="Times New Roman" panose="02020603050405020304" pitchFamily="18" charset="0"/>
            </a:endParaRPr>
          </a:p>
        </p:txBody>
      </p:sp>
      <p:cxnSp>
        <p:nvCxnSpPr>
          <p:cNvPr id="5" name="Straight Connector 4">
            <a:extLst>
              <a:ext uri="{FF2B5EF4-FFF2-40B4-BE49-F238E27FC236}">
                <a16:creationId xmlns:a16="http://schemas.microsoft.com/office/drawing/2014/main" id="{9FC7EC86-8D20-4C86-11F8-E73E7A49953F}"/>
              </a:ext>
            </a:extLst>
          </p:cNvPr>
          <p:cNvCxnSpPr>
            <a:cxnSpLocks/>
          </p:cNvCxnSpPr>
          <p:nvPr/>
        </p:nvCxnSpPr>
        <p:spPr>
          <a:xfrm>
            <a:off x="4171395" y="1821218"/>
            <a:ext cx="3859422"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758706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989457" y="2335695"/>
            <a:ext cx="9869213"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Guo</a:t>
            </a:r>
            <a:r>
              <a:rPr lang="en-US" sz="2000" dirty="0">
                <a:latin typeface="Times New Roman" panose="02020603050405020304" pitchFamily="18" charset="0"/>
                <a:cs typeface="Times New Roman" panose="02020603050405020304" pitchFamily="18" charset="0"/>
              </a:rPr>
              <a:t> et. al., (2021) carried out </a:t>
            </a:r>
            <a:r>
              <a:rPr lang="en-US" sz="2000" dirty="0" err="1">
                <a:latin typeface="Times New Roman" panose="02020603050405020304" pitchFamily="18" charset="0"/>
                <a:cs typeface="Times New Roman" panose="02020603050405020304" pitchFamily="18" charset="0"/>
              </a:rPr>
              <a:t>sptio</a:t>
            </a:r>
            <a:r>
              <a:rPr lang="en-US" sz="2000" dirty="0">
                <a:latin typeface="Times New Roman" panose="02020603050405020304" pitchFamily="18" charset="0"/>
                <a:cs typeface="Times New Roman" panose="02020603050405020304" pitchFamily="18" charset="0"/>
              </a:rPr>
              <a:t>-temporal analysis of </a:t>
            </a:r>
            <a:r>
              <a:rPr lang="en-IN" sz="2000" dirty="0" err="1">
                <a:latin typeface="Times New Roman" panose="02020603050405020304" pitchFamily="18" charset="0"/>
                <a:cs typeface="Times New Roman" panose="02020603050405020304" pitchFamily="18" charset="0"/>
              </a:rPr>
              <a:t>Namcha</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Barwa</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Gyala</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Peri</a:t>
            </a:r>
            <a:r>
              <a:rPr lang="en-IN" sz="2000" dirty="0">
                <a:latin typeface="Times New Roman" panose="02020603050405020304" pitchFamily="18" charset="0"/>
                <a:cs typeface="Times New Roman" panose="02020603050405020304" pitchFamily="18" charset="0"/>
              </a:rPr>
              <a:t> (NBGP) glacier between1987 to 2019 using </a:t>
            </a:r>
            <a:r>
              <a:rPr lang="en-US" sz="2000" dirty="0">
                <a:latin typeface="Times New Roman" panose="02020603050405020304" pitchFamily="18" charset="0"/>
                <a:cs typeface="Times New Roman" panose="02020603050405020304" pitchFamily="18" charset="0"/>
              </a:rPr>
              <a:t>Landsat time series images and topographic data. They adopted multiple hierarchical object- and rule-based classification (MHORC) scheme to assess glacier and snow changes. The result revealed an accelerating reduction trend in glacial area. The seasonal snow cover experiences a reduction in secular trend and increased fluctuation amplitude. </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Mondal</a:t>
            </a:r>
            <a:r>
              <a:rPr lang="en-US" sz="2000" dirty="0">
                <a:latin typeface="Times New Roman" panose="02020603050405020304" pitchFamily="18" charset="0"/>
                <a:cs typeface="Times New Roman" panose="02020603050405020304" pitchFamily="18" charset="0"/>
              </a:rPr>
              <a:t> et. al., (2023) analyzed sow cover dynamics of Himalaya catchment area of Arunachal Pradesh ad </a:t>
            </a:r>
            <a:r>
              <a:rPr lang="en-US" sz="2000" dirty="0" err="1">
                <a:latin typeface="Times New Roman" panose="02020603050405020304" pitchFamily="18" charset="0"/>
                <a:cs typeface="Times New Roman" panose="02020603050405020304" pitchFamily="18" charset="0"/>
              </a:rPr>
              <a:t>Tawag</a:t>
            </a:r>
            <a:r>
              <a:rPr lang="en-US" sz="2000" dirty="0">
                <a:latin typeface="Times New Roman" panose="02020603050405020304" pitchFamily="18" charset="0"/>
                <a:cs typeface="Times New Roman" panose="02020603050405020304" pitchFamily="18" charset="0"/>
              </a:rPr>
              <a:t> region using </a:t>
            </a:r>
            <a:r>
              <a:rPr lang="en-IN" sz="2000" dirty="0">
                <a:latin typeface="Times New Roman" panose="02020603050405020304" pitchFamily="18" charset="0"/>
                <a:cs typeface="Times New Roman" panose="02020603050405020304" pitchFamily="18" charset="0"/>
              </a:rPr>
              <a:t>MOD10A2 products and Landsat-5/8 datasets from 2000-2021. The study also </a:t>
            </a:r>
            <a:r>
              <a:rPr lang="en-IN" sz="2000" dirty="0" err="1">
                <a:latin typeface="Times New Roman" panose="02020603050405020304" pitchFamily="18" charset="0"/>
                <a:cs typeface="Times New Roman" panose="02020603050405020304" pitchFamily="18" charset="0"/>
              </a:rPr>
              <a:t>oserved</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 decreasing trend in accumulation period snow cover and an increasing trend in ablation period snow cover for Arunachal Pradesh where as </a:t>
            </a:r>
            <a:r>
              <a:rPr lang="en-US" sz="2000" dirty="0" err="1">
                <a:latin typeface="Times New Roman" panose="02020603050405020304" pitchFamily="18" charset="0"/>
                <a:cs typeface="Times New Roman" panose="02020603050405020304" pitchFamily="18" charset="0"/>
              </a:rPr>
              <a:t>Tawang</a:t>
            </a:r>
            <a:r>
              <a:rPr lang="en-US" sz="2000" dirty="0">
                <a:latin typeface="Times New Roman" panose="02020603050405020304" pitchFamily="18" charset="0"/>
                <a:cs typeface="Times New Roman" panose="02020603050405020304" pitchFamily="18" charset="0"/>
              </a:rPr>
              <a:t> basin showed stable trends in accumulation </a:t>
            </a:r>
            <a:r>
              <a:rPr lang="en-IN" sz="2000" dirty="0">
                <a:latin typeface="Times New Roman" panose="02020603050405020304" pitchFamily="18" charset="0"/>
                <a:cs typeface="Times New Roman" panose="02020603050405020304" pitchFamily="18" charset="0"/>
              </a:rPr>
              <a:t>and ablation.</a:t>
            </a:r>
          </a:p>
        </p:txBody>
      </p:sp>
      <p:sp>
        <p:nvSpPr>
          <p:cNvPr id="23" name="Rectangle 22"/>
          <p:cNvSpPr/>
          <p:nvPr/>
        </p:nvSpPr>
        <p:spPr>
          <a:xfrm>
            <a:off x="2954469" y="1187471"/>
            <a:ext cx="5185459" cy="986360"/>
          </a:xfrm>
          <a:prstGeom prst="rect">
            <a:avLst/>
          </a:prstGeom>
        </p:spPr>
        <p:txBody>
          <a:bodyPr wrap="none">
            <a:spAutoFit/>
          </a:bodyPr>
          <a:lstStyle/>
          <a:p>
            <a:pPr algn="ctr">
              <a:lnSpc>
                <a:spcPct val="150000"/>
              </a:lnSpc>
            </a:pPr>
            <a:r>
              <a:rPr lang="en-US" sz="4400" b="1" u="sng" dirty="0">
                <a:latin typeface="Times New Roman" panose="02020603050405020304" pitchFamily="18" charset="0"/>
                <a:cs typeface="Times New Roman" panose="02020603050405020304" pitchFamily="18" charset="0"/>
              </a:rPr>
              <a:t>Review of Literature</a:t>
            </a:r>
          </a:p>
        </p:txBody>
      </p:sp>
    </p:spTree>
    <p:extLst>
      <p:ext uri="{BB962C8B-B14F-4D97-AF65-F5344CB8AC3E}">
        <p14:creationId xmlns:p14="http://schemas.microsoft.com/office/powerpoint/2010/main" val="2634074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C9DC0D-8A08-0808-3676-11CAAB6A84E8}"/>
              </a:ext>
            </a:extLst>
          </p:cNvPr>
          <p:cNvPicPr>
            <a:picLocks noChangeAspect="1"/>
          </p:cNvPicPr>
          <p:nvPr/>
        </p:nvPicPr>
        <p:blipFill rotWithShape="1">
          <a:blip r:embed="rId2"/>
          <a:srcRect l="9196" r="7968"/>
          <a:stretch/>
        </p:blipFill>
        <p:spPr>
          <a:xfrm>
            <a:off x="87727" y="0"/>
            <a:ext cx="8567735" cy="6857990"/>
          </a:xfrm>
          <a:prstGeom prst="rect">
            <a:avLst/>
          </a:prstGeom>
        </p:spPr>
      </p:pic>
      <p:sp>
        <p:nvSpPr>
          <p:cNvPr id="11" name="Rectangle 1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9BB5C3F-5AEF-516B-A330-BF7CDADDE8B3}"/>
              </a:ext>
            </a:extLst>
          </p:cNvPr>
          <p:cNvSpPr>
            <a:spLocks noGrp="1"/>
          </p:cNvSpPr>
          <p:nvPr>
            <p:ph type="title"/>
          </p:nvPr>
        </p:nvSpPr>
        <p:spPr>
          <a:xfrm>
            <a:off x="8658508" y="851363"/>
            <a:ext cx="3445765" cy="4684733"/>
          </a:xfrm>
          <a:noFill/>
        </p:spPr>
        <p:txBody>
          <a:bodyPr vert="horz" lIns="91440" tIns="45720" rIns="91440" bIns="45720" rtlCol="0" anchor="b">
            <a:normAutofit/>
          </a:bodyPr>
          <a:lstStyle/>
          <a:p>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Glacier sits, about 35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kilometres</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upstream from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Pahalgam</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at the head of the West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Lidder</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Valley in Kashmir. The glaciated section of this valley</a:t>
            </a:r>
            <a:br>
              <a:rPr lang="en-US" sz="2000" dirty="0">
                <a:latin typeface="Times New Roman" panose="02020603050405020304" pitchFamily="18" charset="0"/>
                <a:cs typeface="Times New Roman" panose="02020603050405020304" pitchFamily="18" charset="0"/>
              </a:rPr>
            </a:b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is about 5 km in length. Known among the locals as ‘Goddess of Light’, the glacier boosts the rural economy and tourism as the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Lidder</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River feeds the mighty stream of river Jhelum.</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A33E069-245D-5BE5-37E8-1223225CD2DF}"/>
              </a:ext>
            </a:extLst>
          </p:cNvPr>
          <p:cNvSpPr txBox="1"/>
          <p:nvPr/>
        </p:nvSpPr>
        <p:spPr>
          <a:xfrm>
            <a:off x="8418443" y="1063486"/>
            <a:ext cx="4518491" cy="769441"/>
          </a:xfrm>
          <a:prstGeom prst="rect">
            <a:avLst/>
          </a:prstGeom>
          <a:noFill/>
        </p:spPr>
        <p:txBody>
          <a:bodyPr wrap="square" rtlCol="0">
            <a:spAutoFit/>
          </a:bodyPr>
          <a:lstStyle/>
          <a:p>
            <a:r>
              <a:rPr lang="en-IN" sz="4400" b="1" u="sng" dirty="0">
                <a:latin typeface="Times New Roman" panose="02020603050405020304" pitchFamily="18" charset="0"/>
                <a:cs typeface="Times New Roman" panose="02020603050405020304" pitchFamily="18" charset="0"/>
              </a:rPr>
              <a:t>STUDY AREA</a:t>
            </a:r>
          </a:p>
        </p:txBody>
      </p:sp>
    </p:spTree>
    <p:extLst>
      <p:ext uri="{BB962C8B-B14F-4D97-AF65-F5344CB8AC3E}">
        <p14:creationId xmlns:p14="http://schemas.microsoft.com/office/powerpoint/2010/main" val="364957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2FBE-AAE6-B639-2B40-10DBB0748CE6}"/>
              </a:ext>
            </a:extLst>
          </p:cNvPr>
          <p:cNvSpPr>
            <a:spLocks noGrp="1"/>
          </p:cNvSpPr>
          <p:nvPr>
            <p:ph type="title"/>
          </p:nvPr>
        </p:nvSpPr>
        <p:spPr>
          <a:xfrm>
            <a:off x="2985052" y="494334"/>
            <a:ext cx="5542722" cy="1325563"/>
          </a:xfrm>
        </p:spPr>
        <p:txBody>
          <a:bodyPr/>
          <a:lstStyle/>
          <a:p>
            <a:r>
              <a:rPr lang="en-IN" b="1" u="sng" dirty="0"/>
              <a:t>STUDY AREA MAP.</a:t>
            </a:r>
          </a:p>
        </p:txBody>
      </p:sp>
      <p:pic>
        <p:nvPicPr>
          <p:cNvPr id="4" name="Picture 3">
            <a:extLst>
              <a:ext uri="{FF2B5EF4-FFF2-40B4-BE49-F238E27FC236}">
                <a16:creationId xmlns:a16="http://schemas.microsoft.com/office/drawing/2014/main" id="{4AFD2121-1168-10B7-9C44-087D026451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844" y="1530023"/>
            <a:ext cx="7775713" cy="5155482"/>
          </a:xfrm>
          <a:prstGeom prst="rect">
            <a:avLst/>
          </a:prstGeom>
        </p:spPr>
      </p:pic>
    </p:spTree>
    <p:extLst>
      <p:ext uri="{BB962C8B-B14F-4D97-AF65-F5344CB8AC3E}">
        <p14:creationId xmlns:p14="http://schemas.microsoft.com/office/powerpoint/2010/main" val="3911675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6243" y="129391"/>
            <a:ext cx="8161376" cy="769441"/>
          </a:xfrm>
          <a:prstGeom prst="rect">
            <a:avLst/>
          </a:prstGeom>
          <a:noFill/>
        </p:spPr>
        <p:txBody>
          <a:bodyPr wrap="square" rtlCol="0">
            <a:spAutoFit/>
          </a:bodyPr>
          <a:lstStyle/>
          <a:p>
            <a:r>
              <a:rPr lang="en-US" sz="4400" b="1" u="sng" dirty="0">
                <a:latin typeface="Times New Roman" panose="02020603050405020304" pitchFamily="18" charset="0"/>
                <a:cs typeface="Times New Roman" panose="02020603050405020304" pitchFamily="18" charset="0"/>
              </a:rPr>
              <a:t>Methodological Framework</a:t>
            </a:r>
            <a:endParaRPr lang="en-IN" sz="4400" b="1" u="sng" dirty="0">
              <a:latin typeface="Times New Roman" panose="02020603050405020304" pitchFamily="18" charset="0"/>
              <a:cs typeface="Times New Roman" panose="02020603050405020304" pitchFamily="18" charset="0"/>
            </a:endParaRPr>
          </a:p>
        </p:txBody>
      </p:sp>
      <p:grpSp>
        <p:nvGrpSpPr>
          <p:cNvPr id="29" name="Group 28"/>
          <p:cNvGrpSpPr/>
          <p:nvPr/>
        </p:nvGrpSpPr>
        <p:grpSpPr>
          <a:xfrm>
            <a:off x="1882486" y="1089491"/>
            <a:ext cx="8926415" cy="5702167"/>
            <a:chOff x="4604452" y="1216999"/>
            <a:chExt cx="7948626" cy="5715380"/>
          </a:xfrm>
        </p:grpSpPr>
        <p:sp>
          <p:nvSpPr>
            <p:cNvPr id="3" name="TextBox 2"/>
            <p:cNvSpPr txBox="1"/>
            <p:nvPr/>
          </p:nvSpPr>
          <p:spPr>
            <a:xfrm>
              <a:off x="4818330" y="1238110"/>
              <a:ext cx="2625296" cy="401037"/>
            </a:xfrm>
            <a:prstGeom prst="rect">
              <a:avLst/>
            </a:prstGeom>
            <a:noFill/>
            <a:ln>
              <a:solidFill>
                <a:schemeClr val="tx1"/>
              </a:solidFill>
            </a:ln>
          </p:spPr>
          <p:txBody>
            <a:bodyPr wrap="none" rtlCol="0">
              <a:spAutoFit/>
            </a:bodyPr>
            <a:lstStyle/>
            <a:p>
              <a:pPr algn="ctr"/>
              <a:r>
                <a:rPr lang="en-US" sz="2000" dirty="0">
                  <a:latin typeface="Times New Roman" panose="02020603050405020304" pitchFamily="18" charset="0"/>
                  <a:cs typeface="Times New Roman" panose="02020603050405020304" pitchFamily="18" charset="0"/>
                </a:rPr>
                <a:t>Identification of study area</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4648578" y="2059871"/>
              <a:ext cx="2854308" cy="401037"/>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Extraction of study area</a:t>
              </a:r>
              <a:endParaRPr lang="en-IN" sz="20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7894904" y="1216999"/>
              <a:ext cx="4658174" cy="70952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GLIMS (Global Land Ice Measurements from Space) Viewer, Google Earth Pro</a:t>
              </a:r>
              <a:endParaRPr lang="en-IN" sz="2000" dirty="0">
                <a:latin typeface="Times New Roman" panose="02020603050405020304" pitchFamily="18" charset="0"/>
                <a:cs typeface="Times New Roman" panose="02020603050405020304" pitchFamily="18" charset="0"/>
              </a:endParaRPr>
            </a:p>
          </p:txBody>
        </p:sp>
        <p:sp>
          <p:nvSpPr>
            <p:cNvPr id="9" name="TextBox 8"/>
            <p:cNvSpPr txBox="1"/>
            <p:nvPr/>
          </p:nvSpPr>
          <p:spPr>
            <a:xfrm>
              <a:off x="7894904" y="2077899"/>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Randolph Glacier Inventory </a:t>
              </a:r>
            </a:p>
          </p:txBody>
        </p:sp>
        <p:sp>
          <p:nvSpPr>
            <p:cNvPr id="10" name="TextBox 9"/>
            <p:cNvSpPr txBox="1"/>
            <p:nvPr/>
          </p:nvSpPr>
          <p:spPr>
            <a:xfrm>
              <a:off x="4604452" y="3938320"/>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Time-period selection </a:t>
              </a:r>
            </a:p>
          </p:txBody>
        </p:sp>
        <p:sp>
          <p:nvSpPr>
            <p:cNvPr id="11" name="TextBox 10"/>
            <p:cNvSpPr txBox="1"/>
            <p:nvPr/>
          </p:nvSpPr>
          <p:spPr>
            <a:xfrm>
              <a:off x="4614878" y="4768975"/>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Imagery source selection </a:t>
              </a:r>
            </a:p>
          </p:txBody>
        </p:sp>
        <p:sp>
          <p:nvSpPr>
            <p:cNvPr id="12" name="TextBox 11"/>
            <p:cNvSpPr txBox="1"/>
            <p:nvPr/>
          </p:nvSpPr>
          <p:spPr>
            <a:xfrm>
              <a:off x="4604452" y="5590736"/>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Data processing </a:t>
              </a:r>
            </a:p>
          </p:txBody>
        </p:sp>
        <p:sp>
          <p:nvSpPr>
            <p:cNvPr id="13" name="TextBox 12"/>
            <p:cNvSpPr txBox="1"/>
            <p:nvPr/>
          </p:nvSpPr>
          <p:spPr>
            <a:xfrm>
              <a:off x="4614878" y="6420035"/>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Analysis </a:t>
              </a:r>
            </a:p>
          </p:txBody>
        </p:sp>
        <p:sp>
          <p:nvSpPr>
            <p:cNvPr id="14" name="TextBox 13"/>
            <p:cNvSpPr txBox="1"/>
            <p:nvPr/>
          </p:nvSpPr>
          <p:spPr>
            <a:xfrm>
              <a:off x="7873369" y="3948200"/>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1990-2020 </a:t>
              </a:r>
            </a:p>
          </p:txBody>
        </p:sp>
        <p:sp>
          <p:nvSpPr>
            <p:cNvPr id="15" name="TextBox 14"/>
            <p:cNvSpPr txBox="1"/>
            <p:nvPr/>
          </p:nvSpPr>
          <p:spPr>
            <a:xfrm>
              <a:off x="7873370" y="4771017"/>
              <a:ext cx="2898434" cy="401037"/>
            </a:xfrm>
            <a:prstGeom prst="rect">
              <a:avLst/>
            </a:prstGeom>
            <a:noFill/>
            <a:ln>
              <a:solidFill>
                <a:schemeClr val="tx1"/>
              </a:solidFill>
            </a:ln>
          </p:spPr>
          <p:txBody>
            <a:bodyPr wrap="square" rtlCol="0">
              <a:spAutoFit/>
            </a:bodyPr>
            <a:lstStyle/>
            <a:p>
              <a:pPr algn="ctr"/>
              <a:r>
                <a:rPr lang="en-IN" sz="2000" dirty="0"/>
                <a:t>LANDSAT 4-5, LANDSAT 8</a:t>
              </a:r>
              <a:r>
                <a:rPr lang="en-IN" dirty="0">
                  <a:latin typeface="Times New Roman" panose="02020603050405020304" pitchFamily="18" charset="0"/>
                  <a:cs typeface="Times New Roman" panose="02020603050405020304" pitchFamily="18" charset="0"/>
                </a:rPr>
                <a:t> </a:t>
              </a:r>
            </a:p>
          </p:txBody>
        </p:sp>
        <p:sp>
          <p:nvSpPr>
            <p:cNvPr id="16" name="TextBox 15"/>
            <p:cNvSpPr txBox="1"/>
            <p:nvPr/>
          </p:nvSpPr>
          <p:spPr>
            <a:xfrm>
              <a:off x="7873371" y="5582609"/>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Arc-GIS </a:t>
              </a:r>
            </a:p>
          </p:txBody>
        </p:sp>
        <p:sp>
          <p:nvSpPr>
            <p:cNvPr id="17" name="TextBox 16"/>
            <p:cNvSpPr txBox="1"/>
            <p:nvPr/>
          </p:nvSpPr>
          <p:spPr>
            <a:xfrm>
              <a:off x="7904116" y="6222853"/>
              <a:ext cx="2898434" cy="70952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Normalized Difference Snow Index (NDSI)</a:t>
              </a:r>
              <a:r>
                <a:rPr lang="en-IN" sz="2000" dirty="0">
                  <a:latin typeface="Times New Roman" panose="02020603050405020304" pitchFamily="18" charset="0"/>
                  <a:cs typeface="Times New Roman" panose="02020603050405020304" pitchFamily="18" charset="0"/>
                </a:rPr>
                <a:t> </a:t>
              </a:r>
            </a:p>
          </p:txBody>
        </p:sp>
        <p:sp>
          <p:nvSpPr>
            <p:cNvPr id="18" name="Down Arrow 17"/>
            <p:cNvSpPr/>
            <p:nvPr/>
          </p:nvSpPr>
          <p:spPr>
            <a:xfrm>
              <a:off x="5924488" y="1667735"/>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9" name="Down Arrow 18"/>
            <p:cNvSpPr/>
            <p:nvPr/>
          </p:nvSpPr>
          <p:spPr>
            <a:xfrm>
              <a:off x="5932659" y="5993056"/>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0" name="Down Arrow 19"/>
            <p:cNvSpPr/>
            <p:nvPr/>
          </p:nvSpPr>
          <p:spPr>
            <a:xfrm>
              <a:off x="5932660" y="5165620"/>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1" name="Down Arrow 20"/>
            <p:cNvSpPr/>
            <p:nvPr/>
          </p:nvSpPr>
          <p:spPr>
            <a:xfrm>
              <a:off x="5916639" y="4377563"/>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2" name="Down Arrow 21"/>
            <p:cNvSpPr/>
            <p:nvPr/>
          </p:nvSpPr>
          <p:spPr>
            <a:xfrm>
              <a:off x="5916640" y="2494162"/>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3" name="Right Arrow 22"/>
            <p:cNvSpPr/>
            <p:nvPr/>
          </p:nvSpPr>
          <p:spPr>
            <a:xfrm>
              <a:off x="7571587" y="1327017"/>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Right Arrow 23"/>
            <p:cNvSpPr/>
            <p:nvPr/>
          </p:nvSpPr>
          <p:spPr>
            <a:xfrm>
              <a:off x="7587806" y="2160130"/>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Right Arrow 24"/>
            <p:cNvSpPr/>
            <p:nvPr/>
          </p:nvSpPr>
          <p:spPr>
            <a:xfrm>
              <a:off x="7571587" y="4045683"/>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6" name="Right Arrow 25"/>
            <p:cNvSpPr/>
            <p:nvPr/>
          </p:nvSpPr>
          <p:spPr>
            <a:xfrm>
              <a:off x="7593649" y="4861307"/>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7" name="Right Arrow 26"/>
            <p:cNvSpPr/>
            <p:nvPr/>
          </p:nvSpPr>
          <p:spPr>
            <a:xfrm>
              <a:off x="7593649" y="5674943"/>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8" name="Right Arrow 27"/>
            <p:cNvSpPr/>
            <p:nvPr/>
          </p:nvSpPr>
          <p:spPr>
            <a:xfrm>
              <a:off x="7593649" y="6512368"/>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grpSp>
      <p:sp>
        <p:nvSpPr>
          <p:cNvPr id="7" name="TextBox 6">
            <a:extLst>
              <a:ext uri="{FF2B5EF4-FFF2-40B4-BE49-F238E27FC236}">
                <a16:creationId xmlns:a16="http://schemas.microsoft.com/office/drawing/2014/main" id="{26C59D26-8672-1AEE-F383-BAA51C9BEC91}"/>
              </a:ext>
            </a:extLst>
          </p:cNvPr>
          <p:cNvSpPr txBox="1"/>
          <p:nvPr/>
        </p:nvSpPr>
        <p:spPr>
          <a:xfrm>
            <a:off x="1882486" y="2768658"/>
            <a:ext cx="3205427" cy="70788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Aster Dem of Study Area-Watershed delineation</a:t>
            </a:r>
            <a:endParaRPr lang="en-IN" sz="2000" dirty="0">
              <a:latin typeface="Times New Roman" panose="02020603050405020304" pitchFamily="18" charset="0"/>
              <a:cs typeface="Times New Roman" panose="02020603050405020304" pitchFamily="18" charset="0"/>
            </a:endParaRPr>
          </a:p>
        </p:txBody>
      </p:sp>
      <p:sp>
        <p:nvSpPr>
          <p:cNvPr id="53" name="Down Arrow 21">
            <a:extLst>
              <a:ext uri="{FF2B5EF4-FFF2-40B4-BE49-F238E27FC236}">
                <a16:creationId xmlns:a16="http://schemas.microsoft.com/office/drawing/2014/main" id="{8F3C9AC8-8595-AA25-2C5F-FBB86C7A3200}"/>
              </a:ext>
            </a:extLst>
          </p:cNvPr>
          <p:cNvSpPr/>
          <p:nvPr/>
        </p:nvSpPr>
        <p:spPr>
          <a:xfrm>
            <a:off x="3356089" y="3446775"/>
            <a:ext cx="295205" cy="36661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4" name="TextBox 53">
            <a:extLst>
              <a:ext uri="{FF2B5EF4-FFF2-40B4-BE49-F238E27FC236}">
                <a16:creationId xmlns:a16="http://schemas.microsoft.com/office/drawing/2014/main" id="{1824ED92-083F-BFCB-818D-55AD06A36E75}"/>
              </a:ext>
            </a:extLst>
          </p:cNvPr>
          <p:cNvSpPr txBox="1"/>
          <p:nvPr/>
        </p:nvSpPr>
        <p:spPr>
          <a:xfrm>
            <a:off x="5577708" y="2885401"/>
            <a:ext cx="3254981" cy="400110"/>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Arc-GIS </a:t>
            </a:r>
          </a:p>
        </p:txBody>
      </p:sp>
      <p:sp>
        <p:nvSpPr>
          <p:cNvPr id="55" name="Right Arrow 26">
            <a:extLst>
              <a:ext uri="{FF2B5EF4-FFF2-40B4-BE49-F238E27FC236}">
                <a16:creationId xmlns:a16="http://schemas.microsoft.com/office/drawing/2014/main" id="{B3002767-7E9B-6FBE-EC32-CFB2CF1DF348}"/>
              </a:ext>
            </a:extLst>
          </p:cNvPr>
          <p:cNvSpPr/>
          <p:nvPr/>
        </p:nvSpPr>
        <p:spPr>
          <a:xfrm>
            <a:off x="5161631" y="2977207"/>
            <a:ext cx="249508" cy="18423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7" name="Right Arrow 27">
            <a:extLst>
              <a:ext uri="{FF2B5EF4-FFF2-40B4-BE49-F238E27FC236}">
                <a16:creationId xmlns:a16="http://schemas.microsoft.com/office/drawing/2014/main" id="{E0834E72-BF90-290C-E292-4585D41C7FA0}"/>
              </a:ext>
            </a:extLst>
          </p:cNvPr>
          <p:cNvSpPr/>
          <p:nvPr/>
        </p:nvSpPr>
        <p:spPr>
          <a:xfrm>
            <a:off x="8927374" y="6326557"/>
            <a:ext cx="249508" cy="18423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8" name="TextBox 57">
            <a:extLst>
              <a:ext uri="{FF2B5EF4-FFF2-40B4-BE49-F238E27FC236}">
                <a16:creationId xmlns:a16="http://schemas.microsoft.com/office/drawing/2014/main" id="{3A015F08-E61E-C161-9737-6B2EA426556B}"/>
              </a:ext>
            </a:extLst>
          </p:cNvPr>
          <p:cNvSpPr txBox="1"/>
          <p:nvPr/>
        </p:nvSpPr>
        <p:spPr>
          <a:xfrm>
            <a:off x="9261222" y="6234437"/>
            <a:ext cx="2844640" cy="400110"/>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Mann-Kendall Test </a:t>
            </a:r>
          </a:p>
        </p:txBody>
      </p:sp>
    </p:spTree>
    <p:extLst>
      <p:ext uri="{BB962C8B-B14F-4D97-AF65-F5344CB8AC3E}">
        <p14:creationId xmlns:p14="http://schemas.microsoft.com/office/powerpoint/2010/main" val="416985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7FAB6-FA8C-AE0E-DEB5-C244ACAF0E3A}"/>
              </a:ext>
            </a:extLst>
          </p:cNvPr>
          <p:cNvSpPr>
            <a:spLocks noGrp="1"/>
          </p:cNvSpPr>
          <p:nvPr>
            <p:ph type="title"/>
          </p:nvPr>
        </p:nvSpPr>
        <p:spPr>
          <a:xfrm>
            <a:off x="2478157" y="1110559"/>
            <a:ext cx="10515600" cy="1325563"/>
          </a:xfrm>
        </p:spPr>
        <p:txBody>
          <a:bodyPr/>
          <a:lstStyle/>
          <a:p>
            <a:r>
              <a:rPr lang="en-IN" b="1" u="sng" dirty="0">
                <a:latin typeface="Times New Roman" panose="02020603050405020304" pitchFamily="18" charset="0"/>
                <a:cs typeface="Times New Roman" panose="02020603050405020304" pitchFamily="18" charset="0"/>
              </a:rPr>
              <a:t>Overview About </a:t>
            </a:r>
            <a:r>
              <a:rPr lang="en-IN" b="1" u="sng" dirty="0" err="1">
                <a:latin typeface="Times New Roman" panose="02020603050405020304" pitchFamily="18" charset="0"/>
                <a:cs typeface="Times New Roman" panose="02020603050405020304" pitchFamily="18" charset="0"/>
              </a:rPr>
              <a:t>Kolahoi</a:t>
            </a:r>
            <a:endParaRPr lang="en-IN" b="1" u="sng"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3CB37-A946-3C5F-AD13-36CAF9C57A30}"/>
              </a:ext>
            </a:extLst>
          </p:cNvPr>
          <p:cNvSpPr txBox="1"/>
          <p:nvPr/>
        </p:nvSpPr>
        <p:spPr>
          <a:xfrm>
            <a:off x="337930" y="2220903"/>
            <a:ext cx="11314491" cy="2862322"/>
          </a:xfrm>
          <a:prstGeom prst="rect">
            <a:avLst/>
          </a:prstGeom>
          <a:noFill/>
        </p:spPr>
        <p:txBody>
          <a:bodyPr wrap="square" rtlCol="0">
            <a:spAutoFit/>
          </a:bodyPr>
          <a:lstStyle/>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In the autumn of 2009, a team of scientists from TERI installed an Automatic Weather Station (AWS) at an elevation of 3,925 m in the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Glacier Monitoring Observatory. The instrument is equipped with all the essential sensors to measure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Kolahoi’s</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mass balance, which simply put, is growing less in winter and shrinking more in summer.</a:t>
            </a:r>
          </a:p>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The measurements of mass balance and the study of satellite data show an incremental pace of melting.</a:t>
            </a:r>
          </a:p>
          <a:p>
            <a:pPr marL="285750" indent="-285750">
              <a:buFont typeface="Wingdings" panose="05000000000000000000" pitchFamily="2" charset="2"/>
              <a:buChar char="Ø"/>
            </a:pPr>
            <a:endParaRPr lang="en-US" sz="2000" dirty="0">
              <a:solidFill>
                <a:srgbClr val="23313A"/>
              </a:solidFill>
              <a:highlight>
                <a:srgbClr val="FFFFFF"/>
              </a:highligh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This study aimed at finding </a:t>
            </a:r>
            <a:r>
              <a:rPr lang="en-US" sz="2000" dirty="0">
                <a:solidFill>
                  <a:srgbClr val="23313A"/>
                </a:solidFill>
                <a:highlight>
                  <a:srgbClr val="FFFFFF"/>
                </a:highlight>
                <a:latin typeface="Times New Roman" panose="02020603050405020304" pitchFamily="18" charset="0"/>
                <a:cs typeface="Times New Roman" panose="02020603050405020304" pitchFamily="18" charset="0"/>
              </a:rPr>
              <a:t> a similar result through </a:t>
            </a:r>
            <a:r>
              <a:rPr lang="en-US" sz="2000" dirty="0" err="1">
                <a:solidFill>
                  <a:srgbClr val="23313A"/>
                </a:solidFill>
                <a:highlight>
                  <a:srgbClr val="FFFFFF"/>
                </a:highlight>
                <a:latin typeface="Times New Roman" panose="02020603050405020304" pitchFamily="18" charset="0"/>
                <a:cs typeface="Times New Roman" panose="02020603050405020304" pitchFamily="18" charset="0"/>
              </a:rPr>
              <a:t>sowcover</a:t>
            </a:r>
            <a:r>
              <a:rPr lang="en-US" sz="2000" dirty="0">
                <a:solidFill>
                  <a:srgbClr val="23313A"/>
                </a:solidFill>
                <a:highlight>
                  <a:srgbClr val="FFFFFF"/>
                </a:highlight>
                <a:latin typeface="Times New Roman" panose="02020603050405020304" pitchFamily="18" charset="0"/>
                <a:cs typeface="Times New Roman" panose="02020603050405020304" pitchFamily="18" charset="0"/>
              </a:rPr>
              <a:t> mapping .</a:t>
            </a:r>
            <a:endPar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endParaRPr>
          </a:p>
          <a:p>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8401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81168-472B-48CD-6FFD-0A7284C62B5D}"/>
              </a:ext>
            </a:extLst>
          </p:cNvPr>
          <p:cNvSpPr>
            <a:spLocks noGrp="1"/>
          </p:cNvSpPr>
          <p:nvPr>
            <p:ph type="title"/>
          </p:nvPr>
        </p:nvSpPr>
        <p:spPr>
          <a:xfrm>
            <a:off x="0" y="-108545"/>
            <a:ext cx="10515600" cy="1325563"/>
          </a:xfrm>
        </p:spPr>
        <p:txBody>
          <a:bodyPr/>
          <a:lstStyle/>
          <a:p>
            <a:r>
              <a:rPr lang="en-IN" b="1" u="sng" dirty="0">
                <a:latin typeface="Times New Roman" panose="02020603050405020304" pitchFamily="18" charset="0"/>
                <a:cs typeface="Times New Roman" panose="02020603050405020304" pitchFamily="18" charset="0"/>
              </a:rPr>
              <a:t>Watershed of </a:t>
            </a:r>
            <a:r>
              <a:rPr lang="en-IN" b="1" u="sng" dirty="0" err="1">
                <a:latin typeface="Times New Roman" panose="02020603050405020304" pitchFamily="18" charset="0"/>
                <a:cs typeface="Times New Roman" panose="02020603050405020304" pitchFamily="18" charset="0"/>
              </a:rPr>
              <a:t>kolahoi</a:t>
            </a:r>
            <a:endParaRPr lang="en-IN" b="1" u="sng" dirty="0">
              <a:latin typeface="Times New Roman" panose="02020603050405020304" pitchFamily="18" charset="0"/>
              <a:cs typeface="Times New Roman" panose="02020603050405020304" pitchFamily="18" charset="0"/>
            </a:endParaRPr>
          </a:p>
        </p:txBody>
      </p:sp>
      <p:pic>
        <p:nvPicPr>
          <p:cNvPr id="4" name="Picture 3" descr="A map of a glacier&#10;&#10;Description automatically generated">
            <a:extLst>
              <a:ext uri="{FF2B5EF4-FFF2-40B4-BE49-F238E27FC236}">
                <a16:creationId xmlns:a16="http://schemas.microsoft.com/office/drawing/2014/main" id="{17DDEB46-0CA7-FC8E-3350-378DD82E54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5947" y="958600"/>
            <a:ext cx="8120106" cy="5741372"/>
          </a:xfrm>
          <a:prstGeom prst="rect">
            <a:avLst/>
          </a:prstGeom>
        </p:spPr>
      </p:pic>
    </p:spTree>
    <p:extLst>
      <p:ext uri="{BB962C8B-B14F-4D97-AF65-F5344CB8AC3E}">
        <p14:creationId xmlns:p14="http://schemas.microsoft.com/office/powerpoint/2010/main" val="1325629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different colors&#10;&#10;Description automatically generated">
            <a:extLst>
              <a:ext uri="{FF2B5EF4-FFF2-40B4-BE49-F238E27FC236}">
                <a16:creationId xmlns:a16="http://schemas.microsoft.com/office/drawing/2014/main" id="{F4517EFB-17B5-5D4F-43B2-682F2D5E8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541" y="-69575"/>
            <a:ext cx="9746363" cy="6891227"/>
          </a:xfrm>
          <a:prstGeom prst="rect">
            <a:avLst/>
          </a:prstGeom>
        </p:spPr>
      </p:pic>
    </p:spTree>
    <p:extLst>
      <p:ext uri="{BB962C8B-B14F-4D97-AF65-F5344CB8AC3E}">
        <p14:creationId xmlns:p14="http://schemas.microsoft.com/office/powerpoint/2010/main" val="7433628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245</TotalTime>
  <Words>1172</Words>
  <Application>Microsoft Office PowerPoint</Application>
  <PresentationFormat>Widescreen</PresentationFormat>
  <Paragraphs>141</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Times New Roman</vt:lpstr>
      <vt:lpstr>Wingdings</vt:lpstr>
      <vt:lpstr>Office Theme</vt:lpstr>
      <vt:lpstr>PowerPoint Presentation</vt:lpstr>
      <vt:lpstr> INTRODUCTION.</vt:lpstr>
      <vt:lpstr>PowerPoint Presentation</vt:lpstr>
      <vt:lpstr>Kolahoi Glacier sits, about 35 kilometres upstream from Pahalgam, at the head of the West Lidder Valley in Kashmir. The glaciated section of this valley is about 5 km in length. Known among the locals as ‘Goddess of Light’, the glacier boosts the rural economy and tourism as the Lidder River feeds the mighty stream of river Jhelum. </vt:lpstr>
      <vt:lpstr>STUDY AREA MAP.</vt:lpstr>
      <vt:lpstr>PowerPoint Presentation</vt:lpstr>
      <vt:lpstr>Overview About Kolahoi</vt:lpstr>
      <vt:lpstr>Watershed of kolahoi</vt:lpstr>
      <vt:lpstr>PowerPoint Presentation</vt:lpstr>
      <vt:lpstr>SNOW COVER </vt:lpstr>
      <vt:lpstr>PowerPoint Presentation</vt:lpstr>
      <vt:lpstr>INFERENCE</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Waquar Ul Islam</dc:creator>
  <cp:lastModifiedBy>WAQUAR UL ISLAM</cp:lastModifiedBy>
  <cp:revision>9</cp:revision>
  <dcterms:created xsi:type="dcterms:W3CDTF">2024-05-03T07:15:27Z</dcterms:created>
  <dcterms:modified xsi:type="dcterms:W3CDTF">2024-09-05T17:51:30Z</dcterms:modified>
</cp:coreProperties>
</file>

<file path=docProps/thumbnail.jpeg>
</file>